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73"/>
  </p:notesMasterIdLst>
  <p:sldIdLst>
    <p:sldId id="256" r:id="rId7"/>
    <p:sldId id="354" r:id="rId8"/>
    <p:sldId id="345" r:id="rId9"/>
    <p:sldId id="332" r:id="rId10"/>
    <p:sldId id="335" r:id="rId11"/>
    <p:sldId id="336" r:id="rId12"/>
    <p:sldId id="349" r:id="rId13"/>
    <p:sldId id="350" r:id="rId14"/>
    <p:sldId id="351" r:id="rId15"/>
    <p:sldId id="352" r:id="rId16"/>
    <p:sldId id="353" r:id="rId17"/>
    <p:sldId id="258" r:id="rId18"/>
    <p:sldId id="260" r:id="rId19"/>
    <p:sldId id="268" r:id="rId20"/>
    <p:sldId id="270" r:id="rId21"/>
    <p:sldId id="338" r:id="rId22"/>
    <p:sldId id="303" r:id="rId23"/>
    <p:sldId id="305" r:id="rId24"/>
    <p:sldId id="307" r:id="rId25"/>
    <p:sldId id="309" r:id="rId26"/>
    <p:sldId id="311" r:id="rId27"/>
    <p:sldId id="313" r:id="rId28"/>
    <p:sldId id="339" r:id="rId29"/>
    <p:sldId id="315" r:id="rId30"/>
    <p:sldId id="363" r:id="rId31"/>
    <p:sldId id="317" r:id="rId32"/>
    <p:sldId id="319" r:id="rId33"/>
    <p:sldId id="321" r:id="rId34"/>
    <p:sldId id="364" r:id="rId35"/>
    <p:sldId id="323" r:id="rId36"/>
    <p:sldId id="327" r:id="rId37"/>
    <p:sldId id="329" r:id="rId38"/>
    <p:sldId id="331" r:id="rId39"/>
    <p:sldId id="365" r:id="rId40"/>
    <p:sldId id="340" r:id="rId41"/>
    <p:sldId id="287" r:id="rId42"/>
    <p:sldId id="262" r:id="rId43"/>
    <p:sldId id="289" r:id="rId44"/>
    <p:sldId id="264" r:id="rId45"/>
    <p:sldId id="342" r:id="rId46"/>
    <p:sldId id="344" r:id="rId47"/>
    <p:sldId id="355" r:id="rId48"/>
    <p:sldId id="296" r:id="rId49"/>
    <p:sldId id="298" r:id="rId50"/>
    <p:sldId id="299" r:id="rId51"/>
    <p:sldId id="356" r:id="rId52"/>
    <p:sldId id="359" r:id="rId53"/>
    <p:sldId id="357" r:id="rId54"/>
    <p:sldId id="360" r:id="rId55"/>
    <p:sldId id="362" r:id="rId56"/>
    <p:sldId id="361" r:id="rId57"/>
    <p:sldId id="283" r:id="rId58"/>
    <p:sldId id="284" r:id="rId59"/>
    <p:sldId id="285" r:id="rId60"/>
    <p:sldId id="346" r:id="rId61"/>
    <p:sldId id="347" r:id="rId62"/>
    <p:sldId id="277" r:id="rId63"/>
    <p:sldId id="275" r:id="rId64"/>
    <p:sldId id="276" r:id="rId65"/>
    <p:sldId id="278" r:id="rId66"/>
    <p:sldId id="279" r:id="rId67"/>
    <p:sldId id="280" r:id="rId68"/>
    <p:sldId id="281" r:id="rId69"/>
    <p:sldId id="273" r:id="rId70"/>
    <p:sldId id="282" r:id="rId71"/>
    <p:sldId id="300" r:id="rId7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101A0-5F95-4A08-A027-757FEE8656F7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B5DFE-59CD-499F-B065-113C57D128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6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412-C54D-4287-ADE7-08536C8FEA5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918-C9AD-4EC0-B73B-F1C0FD982B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61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412-C54D-4287-ADE7-08536C8FEA5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918-C9AD-4EC0-B73B-F1C0FD982B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420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412-C54D-4287-ADE7-08536C8FEA5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918-C9AD-4EC0-B73B-F1C0FD982B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757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45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5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71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32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46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02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13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1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412-C54D-4287-ADE7-08536C8FEA5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918-C9AD-4EC0-B73B-F1C0FD982B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7065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73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46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16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54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50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82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021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03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90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8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412-C54D-4287-ADE7-08536C8FEA5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918-C9AD-4EC0-B73B-F1C0FD982B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8858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00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81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55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698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343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18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67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9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194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6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412-C54D-4287-ADE7-08536C8FEA5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918-C9AD-4EC0-B73B-F1C0FD982B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1607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86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03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57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711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118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20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120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94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7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412-C54D-4287-ADE7-08536C8FEA5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918-C9AD-4EC0-B73B-F1C0FD982B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37073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28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28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261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35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24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496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346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853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705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8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412-C54D-4287-ADE7-08536C8FEA5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918-C9AD-4EC0-B73B-F1C0FD982B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81884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450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047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7540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814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32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235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0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412-C54D-4287-ADE7-08536C8FEA5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918-C9AD-4EC0-B73B-F1C0FD982B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79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412-C54D-4287-ADE7-08536C8FEA5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918-C9AD-4EC0-B73B-F1C0FD982B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58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A412-C54D-4287-ADE7-08536C8FEA5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F918-C9AD-4EC0-B73B-F1C0FD982B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255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A412-C54D-4287-ADE7-08536C8FEA5F}" type="datetimeFigureOut">
              <a:rPr lang="tr-TR" smtClean="0"/>
              <a:t>28.11.2019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918-C9AD-4EC0-B73B-F1C0FD982B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42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6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3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6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9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58BA-9F87-45E5-8589-9A489762D13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28.11.2019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8AFD7-29B8-435D-85F5-CCD23153F3C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3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mailto:kalite@cumhuriyet.edu.tr" TargetMode="Externa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KALİTE YÖNETİM SÜRECİ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783833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r>
              <a:rPr lang="tr-TR" b="1" dirty="0" smtClean="0">
                <a:solidFill>
                  <a:srgbClr val="002060"/>
                </a:solidFill>
              </a:rPr>
              <a:t>Şule AYDIN</a:t>
            </a:r>
          </a:p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Kalite </a:t>
            </a:r>
            <a:r>
              <a:rPr lang="tr-TR" b="1" dirty="0" err="1" smtClean="0">
                <a:solidFill>
                  <a:schemeClr val="accent1">
                    <a:lumMod val="75000"/>
                  </a:schemeClr>
                </a:solidFill>
              </a:rPr>
              <a:t>Koord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. Yrd.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7" y="280920"/>
            <a:ext cx="1054793" cy="103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34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0741" y="365125"/>
            <a:ext cx="11575914" cy="1325563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Yönetsel/idari süreçlerde PUKÖ döngüsünü sağlamak amacıyla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Stratejik Planlar, </a:t>
            </a:r>
          </a:p>
          <a:p>
            <a:pPr>
              <a:lnSpc>
                <a:spcPct val="150000"/>
              </a:lnSpc>
            </a:pPr>
            <a:r>
              <a:rPr lang="tr-TR" dirty="0"/>
              <a:t>Kurum İç Değerlendirme Raporları,</a:t>
            </a:r>
          </a:p>
          <a:p>
            <a:pPr>
              <a:lnSpc>
                <a:spcPct val="150000"/>
              </a:lnSpc>
            </a:pPr>
            <a:r>
              <a:rPr lang="tr-TR" dirty="0"/>
              <a:t>Birim İç Değerlendirme Raporları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İdare </a:t>
            </a:r>
            <a:r>
              <a:rPr lang="tr-TR" dirty="0"/>
              <a:t>Faaliyet Raporları,</a:t>
            </a:r>
          </a:p>
          <a:p>
            <a:pPr>
              <a:lnSpc>
                <a:spcPct val="150000"/>
              </a:lnSpc>
            </a:pPr>
            <a:r>
              <a:rPr lang="tr-TR" dirty="0"/>
              <a:t>İç Kontrol Eylem Planları,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748925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5400" dirty="0" smtClean="0"/>
          </a:p>
          <a:p>
            <a:pPr marL="0" indent="0" algn="ctr">
              <a:buNone/>
            </a:pPr>
            <a:r>
              <a:rPr lang="tr-TR" sz="5400" dirty="0" smtClean="0">
                <a:solidFill>
                  <a:srgbClr val="FF0000"/>
                </a:solidFill>
              </a:rPr>
              <a:t>YÖNERGELER</a:t>
            </a:r>
            <a:endParaRPr lang="tr-T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Mevzuat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Kalite Komisyonu ve Kalite </a:t>
            </a:r>
            <a:r>
              <a:rPr lang="tr-TR" dirty="0"/>
              <a:t>K</a:t>
            </a:r>
            <a:r>
              <a:rPr lang="tr-TR" dirty="0" smtClean="0"/>
              <a:t>oordinatörlüğü Yönergesi (28.08.2019)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Birim Kalite </a:t>
            </a:r>
            <a:r>
              <a:rPr lang="tr-TR" dirty="0"/>
              <a:t>K</a:t>
            </a:r>
            <a:r>
              <a:rPr lang="tr-TR" dirty="0" smtClean="0"/>
              <a:t>omisyonları ve Birim </a:t>
            </a:r>
            <a:r>
              <a:rPr lang="tr-TR" dirty="0"/>
              <a:t>İ</a:t>
            </a:r>
            <a:r>
              <a:rPr lang="tr-TR" dirty="0" smtClean="0"/>
              <a:t>ç Değerlendirme Yönergesi  </a:t>
            </a:r>
            <a:r>
              <a:rPr lang="tr-TR" smtClean="0"/>
              <a:t>(28.08.2019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409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FF0000"/>
                </a:solidFill>
              </a:rPr>
              <a:t>Birim İç Değerlendirme Raporu (BİDR) </a:t>
            </a:r>
            <a:r>
              <a:rPr lang="tr-TR" dirty="0"/>
              <a:t>: Kalite Güvence Sistemi, Eğitim Öğretim, Araştırma-Geliştirme, Yönetim Sistemi bölümlerinden oluşan ve Yükseköğretim Kalite Kurulunun internet sayfasında verilen Kurum İç Değerlendirme Raporu formatına uygun olarak </a:t>
            </a:r>
            <a:r>
              <a:rPr lang="tr-TR" dirty="0">
                <a:solidFill>
                  <a:srgbClr val="FF0000"/>
                </a:solidFill>
              </a:rPr>
              <a:t>birim tarafından </a:t>
            </a:r>
            <a:r>
              <a:rPr lang="tr-TR" dirty="0"/>
              <a:t>hazırlanan raporu,</a:t>
            </a:r>
          </a:p>
        </p:txBody>
      </p:sp>
    </p:spTree>
    <p:extLst>
      <p:ext uri="{BB962C8B-B14F-4D97-AF65-F5344CB8AC3E}">
        <p14:creationId xmlns:p14="http://schemas.microsoft.com/office/powerpoint/2010/main" val="81914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84581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Birim </a:t>
            </a:r>
            <a:r>
              <a:rPr lang="tr-TR" b="1" dirty="0" smtClean="0">
                <a:solidFill>
                  <a:srgbClr val="FF0000"/>
                </a:solidFill>
              </a:rPr>
              <a:t>Kalite Komisyonunun </a:t>
            </a:r>
            <a:r>
              <a:rPr lang="tr-TR" b="1" dirty="0">
                <a:solidFill>
                  <a:srgbClr val="FF0000"/>
                </a:solidFill>
              </a:rPr>
              <a:t>Görevleri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Birim Kalite </a:t>
            </a:r>
            <a:r>
              <a:rPr lang="tr-TR" dirty="0" smtClean="0"/>
              <a:t>Komisyonları, </a:t>
            </a:r>
            <a:r>
              <a:rPr lang="tr-TR" dirty="0"/>
              <a:t>hazırlayacakları “Birim İç Değerlendirme Raporlarını” </a:t>
            </a:r>
            <a:r>
              <a:rPr lang="tr-TR" dirty="0">
                <a:solidFill>
                  <a:srgbClr val="FF0000"/>
                </a:solidFill>
              </a:rPr>
              <a:t>her </a:t>
            </a:r>
            <a:r>
              <a:rPr lang="tr-TR" dirty="0" smtClean="0">
                <a:solidFill>
                  <a:srgbClr val="FF0000"/>
                </a:solidFill>
              </a:rPr>
              <a:t>yıl </a:t>
            </a:r>
            <a:r>
              <a:rPr lang="tr-TR" dirty="0">
                <a:solidFill>
                  <a:srgbClr val="FF0000"/>
                </a:solidFill>
              </a:rPr>
              <a:t>Ocak-Şubat </a:t>
            </a:r>
            <a:r>
              <a:rPr lang="tr-TR" dirty="0"/>
              <a:t>ayları içerisinde tamamlar ve Kalite Koordinatörlüğü aracılığıyla Üniversite Kalite Komisyonuna gönderir.</a:t>
            </a:r>
          </a:p>
        </p:txBody>
      </p:sp>
    </p:spTree>
    <p:extLst>
      <p:ext uri="{BB962C8B-B14F-4D97-AF65-F5344CB8AC3E}">
        <p14:creationId xmlns:p14="http://schemas.microsoft.com/office/powerpoint/2010/main" val="3193156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Kalite Komisyonu birim iç değerlendirme raporlarını alt komisyonlarla yapacağı çalışmalar sonucunda değerlendirerek Senato’ya sunar. Senato onayından geçirilen </a:t>
            </a:r>
            <a:r>
              <a:rPr lang="tr-TR" dirty="0" smtClean="0"/>
              <a:t>«</a:t>
            </a:r>
            <a:r>
              <a:rPr lang="tr-TR" dirty="0" smtClean="0">
                <a:solidFill>
                  <a:srgbClr val="FF0000"/>
                </a:solidFill>
              </a:rPr>
              <a:t>Kurum </a:t>
            </a:r>
            <a:r>
              <a:rPr lang="tr-TR" dirty="0">
                <a:solidFill>
                  <a:srgbClr val="FF0000"/>
                </a:solidFill>
              </a:rPr>
              <a:t>İç Değerlendirme </a:t>
            </a:r>
            <a:r>
              <a:rPr lang="tr-TR" dirty="0" smtClean="0">
                <a:solidFill>
                  <a:srgbClr val="FF0000"/>
                </a:solidFill>
              </a:rPr>
              <a:t>Raporu</a:t>
            </a:r>
            <a:r>
              <a:rPr lang="tr-TR" dirty="0" smtClean="0"/>
              <a:t>» </a:t>
            </a:r>
            <a:r>
              <a:rPr lang="tr-TR" dirty="0"/>
              <a:t>Kalite Koordinatörü tarafından otomasyon sistemi üzerinden </a:t>
            </a:r>
            <a:r>
              <a:rPr lang="tr-TR" dirty="0">
                <a:solidFill>
                  <a:srgbClr val="FF0000"/>
                </a:solidFill>
              </a:rPr>
              <a:t>Yükseköğretim Kalite Kurulu’na gönderilir.</a:t>
            </a:r>
          </a:p>
        </p:txBody>
      </p:sp>
    </p:spTree>
    <p:extLst>
      <p:ext uri="{BB962C8B-B14F-4D97-AF65-F5344CB8AC3E}">
        <p14:creationId xmlns:p14="http://schemas.microsoft.com/office/powerpoint/2010/main" val="830940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İç Değerlendirme Raporu İçeriği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Kurumsal Bilgiler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Kalite Güvence Sistemi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Eğitim Öğretim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Araştırma Geliştirme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Yönetim Sistemi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884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Kalite Güvence Sistemi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Stratejik </a:t>
            </a:r>
            <a:r>
              <a:rPr lang="tr-TR" dirty="0"/>
              <a:t>planı </a:t>
            </a:r>
            <a:r>
              <a:rPr lang="tr-TR" dirty="0">
                <a:solidFill>
                  <a:srgbClr val="FF0000"/>
                </a:solidFill>
              </a:rPr>
              <a:t>gerçekleştirme </a:t>
            </a:r>
            <a:r>
              <a:rPr lang="tr-TR" dirty="0" smtClean="0">
                <a:solidFill>
                  <a:srgbClr val="FF0000"/>
                </a:solidFill>
              </a:rPr>
              <a:t>düzeyi,</a:t>
            </a:r>
            <a:endParaRPr lang="tr-T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/>
              <a:t>Kalite kültürünün kurum içinde benimsenmesi ve yaygınlaştırılmasına yönelik </a:t>
            </a:r>
            <a:r>
              <a:rPr lang="tr-TR" dirty="0" smtClean="0">
                <a:solidFill>
                  <a:srgbClr val="FF0000"/>
                </a:solidFill>
              </a:rPr>
              <a:t>uygulamalar,</a:t>
            </a:r>
            <a:endParaRPr lang="tr-T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/>
              <a:t>Kurumsal hafıza, aidiyet ve kurum kültürünün korunmasına ilişkin uygulama </a:t>
            </a:r>
            <a:r>
              <a:rPr lang="tr-TR" dirty="0" smtClean="0"/>
              <a:t>örnekleri,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285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Kalite Güvence Sistemi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Tanımlı iç ve dış paydaş </a:t>
            </a:r>
            <a:r>
              <a:rPr lang="tr-TR" dirty="0" smtClean="0">
                <a:solidFill>
                  <a:srgbClr val="FF0000"/>
                </a:solidFill>
              </a:rPr>
              <a:t>listesi,</a:t>
            </a:r>
            <a:endParaRPr lang="tr-T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/>
              <a:t>Paydaşların şikayet/öneri/memnuniyetlerini iletebilmeleri için </a:t>
            </a:r>
            <a:r>
              <a:rPr lang="tr-TR" dirty="0">
                <a:solidFill>
                  <a:srgbClr val="FF0000"/>
                </a:solidFill>
              </a:rPr>
              <a:t>oluşturulmuş </a:t>
            </a:r>
            <a:r>
              <a:rPr lang="tr-TR" dirty="0" smtClean="0">
                <a:solidFill>
                  <a:srgbClr val="FF0000"/>
                </a:solidFill>
              </a:rPr>
              <a:t>mekanizmalar,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Birim </a:t>
            </a:r>
            <a:r>
              <a:rPr lang="tr-TR" dirty="0"/>
              <a:t>çalışmaları hakkında iç ve dış paydaşların görüşleri ile bu görüşler doğrultusunda yapılan </a:t>
            </a:r>
            <a:r>
              <a:rPr lang="tr-TR" dirty="0" smtClean="0">
                <a:solidFill>
                  <a:srgbClr val="FF0000"/>
                </a:solidFill>
              </a:rPr>
              <a:t>iyileştirmeler,</a:t>
            </a:r>
            <a:endParaRPr lang="tr-T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260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Kalite Güvence Sistemi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Tüm süreçlerde PUKÖ çevrimlerinin nasıl kapatıldığına ilişkin izlenen yöntem ve uygulama </a:t>
            </a:r>
            <a:r>
              <a:rPr lang="tr-TR" dirty="0" smtClean="0"/>
              <a:t>örnekleri,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Mezun </a:t>
            </a:r>
            <a:r>
              <a:rPr lang="tr-TR" dirty="0"/>
              <a:t>izleme </a:t>
            </a:r>
            <a:r>
              <a:rPr lang="tr-TR" dirty="0" smtClean="0"/>
              <a:t>sistemi,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49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Toplantı Gündemi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Kalite Kavramı</a:t>
            </a:r>
          </a:p>
          <a:p>
            <a:r>
              <a:rPr lang="tr-TR" dirty="0" smtClean="0"/>
              <a:t>Yönergeler</a:t>
            </a:r>
          </a:p>
          <a:p>
            <a:r>
              <a:rPr lang="tr-TR" dirty="0" smtClean="0"/>
              <a:t>Birim İç Değerlendirme </a:t>
            </a:r>
            <a:endParaRPr lang="tr-TR" dirty="0" smtClean="0"/>
          </a:p>
          <a:p>
            <a:r>
              <a:rPr lang="tr-TR" dirty="0" smtClean="0"/>
              <a:t>Program </a:t>
            </a:r>
            <a:r>
              <a:rPr lang="tr-TR" dirty="0" err="1" smtClean="0"/>
              <a:t>Özdeğerlendirme</a:t>
            </a:r>
            <a:r>
              <a:rPr lang="tr-TR" dirty="0" smtClean="0"/>
              <a:t> </a:t>
            </a:r>
            <a:r>
              <a:rPr lang="tr-TR" dirty="0" smtClean="0"/>
              <a:t>ve Akran Değerlendirme</a:t>
            </a:r>
          </a:p>
          <a:p>
            <a:r>
              <a:rPr lang="tr-TR" dirty="0"/>
              <a:t>Kurum Göstergeleri</a:t>
            </a:r>
          </a:p>
          <a:p>
            <a:r>
              <a:rPr lang="tr-TR" dirty="0" smtClean="0"/>
              <a:t>Kalite </a:t>
            </a:r>
            <a:r>
              <a:rPr lang="tr-TR" dirty="0" smtClean="0"/>
              <a:t>Bilgi </a:t>
            </a:r>
            <a:r>
              <a:rPr lang="tr-TR" dirty="0" err="1" smtClean="0"/>
              <a:t>Portalı</a:t>
            </a: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5825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EĞİTİM ÖĞRETİM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Birimin eğitim-öğretim </a:t>
            </a:r>
            <a:r>
              <a:rPr lang="tr-TR" dirty="0"/>
              <a:t>politikasını ve </a:t>
            </a:r>
            <a:r>
              <a:rPr lang="tr-TR" dirty="0">
                <a:solidFill>
                  <a:srgbClr val="FF0000"/>
                </a:solidFill>
              </a:rPr>
              <a:t>stratejik amaçlarını </a:t>
            </a:r>
            <a:r>
              <a:rPr lang="tr-TR" dirty="0"/>
              <a:t>uyguladığına dair </a:t>
            </a:r>
            <a:r>
              <a:rPr lang="tr-TR" dirty="0" smtClean="0"/>
              <a:t>uygulamalar/kanıtlar,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>
                <a:solidFill>
                  <a:srgbClr val="FF0000"/>
                </a:solidFill>
              </a:rPr>
              <a:t>Paydaş</a:t>
            </a:r>
            <a:r>
              <a:rPr lang="tr-TR" dirty="0"/>
              <a:t> katılımıyla ve görüşlerinden hareketle </a:t>
            </a:r>
            <a:r>
              <a:rPr lang="tr-TR" dirty="0">
                <a:solidFill>
                  <a:srgbClr val="FF0000"/>
                </a:solidFill>
              </a:rPr>
              <a:t>geliştirilen </a:t>
            </a:r>
            <a:r>
              <a:rPr lang="tr-TR" dirty="0" smtClean="0">
                <a:solidFill>
                  <a:srgbClr val="FF0000"/>
                </a:solidFill>
              </a:rPr>
              <a:t>programlar</a:t>
            </a:r>
            <a:r>
              <a:rPr lang="tr-TR" dirty="0" smtClean="0"/>
              <a:t>,</a:t>
            </a:r>
            <a:r>
              <a:rPr lang="tr-TR" dirty="0"/>
              <a:t> 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Paydaş katılımıyla ve görüşlerinden hareketle programlarda yapılan </a:t>
            </a:r>
            <a:r>
              <a:rPr lang="tr-TR" dirty="0" smtClean="0">
                <a:solidFill>
                  <a:srgbClr val="FF0000"/>
                </a:solidFill>
              </a:rPr>
              <a:t>iyileştirmeler,</a:t>
            </a:r>
            <a:endParaRPr lang="tr-TR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2091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EĞİTİM ÖĞRETİM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Programların </a:t>
            </a:r>
            <a:r>
              <a:rPr lang="tr-TR" dirty="0">
                <a:solidFill>
                  <a:srgbClr val="FF0000"/>
                </a:solidFill>
              </a:rPr>
              <a:t>yıllık öz değerlendirmelerinden </a:t>
            </a:r>
            <a:r>
              <a:rPr lang="tr-TR" dirty="0"/>
              <a:t>hareketle yapılan </a:t>
            </a:r>
            <a:r>
              <a:rPr lang="tr-TR" dirty="0" smtClean="0"/>
              <a:t>iyileştirmeler,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Yapılan iyileştirmeler ve değişiklikler konusunda tüm </a:t>
            </a:r>
            <a:r>
              <a:rPr lang="tr-TR" dirty="0">
                <a:solidFill>
                  <a:srgbClr val="FF0000"/>
                </a:solidFill>
              </a:rPr>
              <a:t>paydaşların bilgilendirildiği </a:t>
            </a:r>
            <a:r>
              <a:rPr lang="tr-TR" dirty="0" smtClean="0"/>
              <a:t>uygulamalar,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smtClean="0"/>
              <a:t>Akreditasyon </a:t>
            </a:r>
            <a:r>
              <a:rPr lang="tr-TR" dirty="0"/>
              <a:t>çalışmalarının teşvik edildiğine ilişkin </a:t>
            </a:r>
            <a:r>
              <a:rPr lang="tr-TR" dirty="0" smtClean="0"/>
              <a:t>dair uygulamalar</a:t>
            </a:r>
            <a:r>
              <a:rPr lang="tr-TR" dirty="0"/>
              <a:t>,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0094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EĞİTİM ÖĞRETİM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>
                <a:solidFill>
                  <a:srgbClr val="FF0000"/>
                </a:solidFill>
              </a:rPr>
              <a:t>Öğrenci </a:t>
            </a:r>
            <a:r>
              <a:rPr lang="tr-TR" dirty="0">
                <a:solidFill>
                  <a:srgbClr val="FF0000"/>
                </a:solidFill>
              </a:rPr>
              <a:t>merkezli </a:t>
            </a:r>
            <a:r>
              <a:rPr lang="tr-TR" dirty="0"/>
              <a:t>eğitim </a:t>
            </a:r>
            <a:r>
              <a:rPr lang="tr-TR" dirty="0" smtClean="0"/>
              <a:t>uygulamaları,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Öğrenci </a:t>
            </a:r>
            <a:r>
              <a:rPr lang="tr-TR" dirty="0">
                <a:solidFill>
                  <a:srgbClr val="FF0000"/>
                </a:solidFill>
              </a:rPr>
              <a:t>geri bildirimlerini </a:t>
            </a:r>
            <a:r>
              <a:rPr lang="tr-TR" dirty="0"/>
              <a:t>içeren </a:t>
            </a:r>
            <a:r>
              <a:rPr lang="tr-TR" dirty="0" smtClean="0"/>
              <a:t>anketler,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Öğretim elemanlarının öğrenci merkezli eğitim konusundaki yetkinliği (öğrenme-öğretme ve ölçme değerlendirme </a:t>
            </a:r>
            <a:r>
              <a:rPr lang="tr-TR" dirty="0">
                <a:solidFill>
                  <a:srgbClr val="FF0000"/>
                </a:solidFill>
              </a:rPr>
              <a:t>yöntemleri</a:t>
            </a:r>
            <a:r>
              <a:rPr lang="tr-TR" dirty="0" smtClean="0"/>
              <a:t>),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7777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EĞİTİM ÖĞRETİM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«</a:t>
            </a:r>
            <a:r>
              <a:rPr lang="tr-TR" dirty="0" smtClean="0">
                <a:solidFill>
                  <a:srgbClr val="FF0000"/>
                </a:solidFill>
              </a:rPr>
              <a:t>Eğiticilerin Eğitimi» </a:t>
            </a:r>
            <a:r>
              <a:rPr lang="tr-TR" dirty="0"/>
              <a:t>program içeriğinde öğrenci merkezli öğrenme-öğretme yaklaşımına ilişkin uygulamalar</a:t>
            </a:r>
            <a:r>
              <a:rPr lang="tr-TR" dirty="0" smtClean="0"/>
              <a:t>,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Öğrenci </a:t>
            </a:r>
            <a:r>
              <a:rPr lang="tr-TR" dirty="0">
                <a:solidFill>
                  <a:srgbClr val="FF0000"/>
                </a:solidFill>
              </a:rPr>
              <a:t>iş yükü kredisinin </a:t>
            </a:r>
            <a:r>
              <a:rPr lang="tr-TR" dirty="0"/>
              <a:t>mesleki uygulamalar, değişim programları, staj ve projeler gibi uygulamalarda </a:t>
            </a:r>
            <a:r>
              <a:rPr lang="tr-TR" dirty="0">
                <a:solidFill>
                  <a:srgbClr val="FF0000"/>
                </a:solidFill>
              </a:rPr>
              <a:t>kullanıldığını gösteren kanıtla</a:t>
            </a:r>
            <a:r>
              <a:rPr lang="tr-TR" dirty="0"/>
              <a:t>r,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384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EĞİTİM ÖĞRETİM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solidFill>
                  <a:srgbClr val="FF0000"/>
                </a:solidFill>
              </a:rPr>
              <a:t>Özel yaklaşım </a:t>
            </a:r>
            <a:r>
              <a:rPr lang="tr-TR" dirty="0"/>
              <a:t>gerektiren öğrencilerle ilgili uygulamalar </a:t>
            </a:r>
            <a:r>
              <a:rPr lang="tr-TR" dirty="0" smtClean="0"/>
              <a:t>(yabancı uyruklu öğrenci, </a:t>
            </a:r>
            <a:r>
              <a:rPr lang="tr-TR" dirty="0"/>
              <a:t>engelsiz üniversite uygulamaları vb</a:t>
            </a:r>
            <a:r>
              <a:rPr lang="tr-TR" dirty="0" smtClean="0"/>
              <a:t>.),</a:t>
            </a:r>
            <a:r>
              <a:rPr lang="tr-TR" dirty="0"/>
              <a:t> 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solidFill>
                  <a:srgbClr val="FF0000"/>
                </a:solidFill>
              </a:rPr>
              <a:t>Öğrenci Topluluklarının </a:t>
            </a:r>
            <a:r>
              <a:rPr lang="tr-TR" dirty="0"/>
              <a:t>yıl içerisindeki </a:t>
            </a:r>
            <a:r>
              <a:rPr lang="tr-TR" dirty="0">
                <a:solidFill>
                  <a:srgbClr val="FF0000"/>
                </a:solidFill>
              </a:rPr>
              <a:t>faaliyetlerinin</a:t>
            </a:r>
            <a:r>
              <a:rPr lang="tr-TR" dirty="0"/>
              <a:t> değerlendirilmesi </a:t>
            </a:r>
            <a:r>
              <a:rPr lang="tr-TR" dirty="0" smtClean="0"/>
              <a:t>,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Yıl içerisinde öğrencilere yönelik yıllık sportif, kültürel, sosyal </a:t>
            </a:r>
            <a:r>
              <a:rPr lang="tr-TR" dirty="0">
                <a:solidFill>
                  <a:srgbClr val="FF0000"/>
                </a:solidFill>
              </a:rPr>
              <a:t>faaliyetlerin listesi </a:t>
            </a:r>
            <a:r>
              <a:rPr lang="tr-TR" dirty="0"/>
              <a:t>(türü, konusu, katılımcı sayısı vb. bilgilerle</a:t>
            </a:r>
            <a:r>
              <a:rPr lang="tr-TR" dirty="0" smtClean="0"/>
              <a:t>),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Öğrencilere sunulan hizmetlerle ilgili öğrenci </a:t>
            </a:r>
            <a:r>
              <a:rPr lang="tr-TR" dirty="0">
                <a:solidFill>
                  <a:srgbClr val="FF0000"/>
                </a:solidFill>
              </a:rPr>
              <a:t>geri bildirim araçları </a:t>
            </a:r>
            <a:r>
              <a:rPr lang="tr-TR" dirty="0"/>
              <a:t>(anketler </a:t>
            </a:r>
            <a:r>
              <a:rPr lang="tr-TR" dirty="0" smtClean="0"/>
              <a:t>söyleşiler vb</a:t>
            </a:r>
            <a:r>
              <a:rPr lang="tr-TR" dirty="0"/>
              <a:t>.) </a:t>
            </a:r>
            <a:r>
              <a:rPr lang="tr-TR" dirty="0" smtClean="0"/>
              <a:t>sonuçları,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741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71" t="16526" r="20660" b="4915"/>
          <a:stretch/>
        </p:blipFill>
        <p:spPr>
          <a:xfrm>
            <a:off x="1653701" y="365125"/>
            <a:ext cx="8589524" cy="539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01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ARAŞTIRMA GELİŞTİRME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Birimin araştırma-geliştirme </a:t>
            </a:r>
            <a:r>
              <a:rPr lang="tr-TR" dirty="0"/>
              <a:t>politikasını ve </a:t>
            </a:r>
            <a:r>
              <a:rPr lang="tr-TR" dirty="0">
                <a:solidFill>
                  <a:srgbClr val="FF0000"/>
                </a:solidFill>
              </a:rPr>
              <a:t>stratejik amaçlarını </a:t>
            </a:r>
            <a:r>
              <a:rPr lang="tr-TR" dirty="0"/>
              <a:t>uyguladığına dair </a:t>
            </a:r>
            <a:r>
              <a:rPr lang="tr-TR" dirty="0" smtClean="0"/>
              <a:t>uygulamalar/kanıtlar,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Lisans ve lisansüstü eğitim-öğretim faaliyetlerinde </a:t>
            </a:r>
            <a:r>
              <a:rPr lang="tr-TR" dirty="0">
                <a:solidFill>
                  <a:srgbClr val="FF0000"/>
                </a:solidFill>
              </a:rPr>
              <a:t>araştırma politikasının </a:t>
            </a:r>
            <a:r>
              <a:rPr lang="tr-TR" dirty="0"/>
              <a:t>uygulandığına dair </a:t>
            </a:r>
            <a:r>
              <a:rPr lang="tr-TR" dirty="0" smtClean="0"/>
              <a:t>kanıtlar, 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Toplumsal katkı süreçlerinde </a:t>
            </a:r>
            <a:r>
              <a:rPr lang="tr-TR" dirty="0">
                <a:solidFill>
                  <a:srgbClr val="FF0000"/>
                </a:solidFill>
              </a:rPr>
              <a:t>iyileştirme çalışmalarının sonuçlarını </a:t>
            </a:r>
            <a:r>
              <a:rPr lang="tr-TR" dirty="0"/>
              <a:t>gösteren veriler (ör. demografik veriler, işgücü piyasası</a:t>
            </a:r>
            <a:r>
              <a:rPr lang="tr-TR" dirty="0" smtClean="0"/>
              <a:t>),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Öğrencilerin </a:t>
            </a:r>
            <a:r>
              <a:rPr lang="tr-TR" dirty="0">
                <a:solidFill>
                  <a:srgbClr val="FF0000"/>
                </a:solidFill>
              </a:rPr>
              <a:t>araştırma faaliyetlerine aktif </a:t>
            </a:r>
            <a:r>
              <a:rPr lang="tr-TR" dirty="0"/>
              <a:t>katılımını gösteren </a:t>
            </a:r>
            <a:r>
              <a:rPr lang="tr-TR" dirty="0" smtClean="0"/>
              <a:t>kanıtlar,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5561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ARAŞTIRMA GELİŞTİRME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Araştırma-Geliştirme </a:t>
            </a:r>
            <a:r>
              <a:rPr lang="tr-TR" dirty="0">
                <a:solidFill>
                  <a:srgbClr val="FF0000"/>
                </a:solidFill>
              </a:rPr>
              <a:t>altyapısı</a:t>
            </a:r>
            <a:r>
              <a:rPr lang="tr-TR" dirty="0"/>
              <a:t> (</a:t>
            </a:r>
            <a:r>
              <a:rPr lang="tr-TR" dirty="0" smtClean="0"/>
              <a:t>laboratuvarlar, merkezler </a:t>
            </a:r>
            <a:r>
              <a:rPr lang="tr-TR" dirty="0"/>
              <a:t>vb.) </a:t>
            </a:r>
            <a:r>
              <a:rPr lang="tr-TR" dirty="0" smtClean="0"/>
              <a:t>bilgileri,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Araştırma-Geliştirme </a:t>
            </a:r>
            <a:r>
              <a:rPr lang="tr-TR" dirty="0">
                <a:solidFill>
                  <a:srgbClr val="FF0000"/>
                </a:solidFill>
              </a:rPr>
              <a:t>bütçesi</a:t>
            </a:r>
            <a:r>
              <a:rPr lang="tr-TR" dirty="0"/>
              <a:t> (gelirleri, dış kaynakları, öncelik alanlarına göre dağılımı, birimlere göre dağılımı</a:t>
            </a:r>
            <a:r>
              <a:rPr lang="tr-TR" dirty="0" smtClean="0"/>
              <a:t>),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Araştırma-Geliştirmede </a:t>
            </a:r>
            <a:r>
              <a:rPr lang="tr-TR" dirty="0">
                <a:solidFill>
                  <a:srgbClr val="FF0000"/>
                </a:solidFill>
              </a:rPr>
              <a:t>kurumsal yetkinlik alanları </a:t>
            </a:r>
            <a:r>
              <a:rPr lang="tr-TR" dirty="0"/>
              <a:t>(sahip olunan uzmanlıklar, proje alanları, patent alanları, vb</a:t>
            </a:r>
            <a:r>
              <a:rPr lang="tr-TR" dirty="0" smtClean="0"/>
              <a:t>.),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Araştırma-Geliştirmede </a:t>
            </a:r>
            <a:r>
              <a:rPr lang="tr-TR" dirty="0">
                <a:solidFill>
                  <a:srgbClr val="FF0000"/>
                </a:solidFill>
              </a:rPr>
              <a:t>paydaşlarla yapılan işbirlikleri </a:t>
            </a:r>
            <a:r>
              <a:rPr lang="tr-TR" dirty="0"/>
              <a:t>(fuar, kariyer günleri, projeler vb</a:t>
            </a:r>
            <a:r>
              <a:rPr lang="tr-TR" dirty="0" smtClean="0"/>
              <a:t>.),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2792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ARAŞTIRMA GELİŞTİRME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B</a:t>
            </a:r>
            <a:r>
              <a:rPr lang="tr-TR" dirty="0" smtClean="0"/>
              <a:t>irimlerin </a:t>
            </a:r>
            <a:r>
              <a:rPr lang="tr-TR" dirty="0"/>
              <a:t>araştırma-geliştirme </a:t>
            </a:r>
            <a:r>
              <a:rPr lang="tr-TR" dirty="0" smtClean="0"/>
              <a:t>süreçleri ile ilgili  </a:t>
            </a:r>
            <a:r>
              <a:rPr lang="tr-TR" dirty="0"/>
              <a:t>yıllık </a:t>
            </a:r>
            <a:r>
              <a:rPr lang="tr-TR" dirty="0" smtClean="0">
                <a:solidFill>
                  <a:srgbClr val="FF0000"/>
                </a:solidFill>
              </a:rPr>
              <a:t>iç değerlendirme </a:t>
            </a:r>
            <a:r>
              <a:rPr lang="tr-TR" dirty="0" smtClean="0"/>
              <a:t>raporu,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Merkezlerin ve laboratuvarların araştırma-geliştirme faaliyetleri yıllık </a:t>
            </a:r>
            <a:r>
              <a:rPr lang="tr-TR" dirty="0" smtClean="0"/>
              <a:t>iç değerlendirme raporu,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Araştırma-Geliştirme faaliyetleri ve projelerle ilgili </a:t>
            </a:r>
            <a:r>
              <a:rPr lang="tr-TR" dirty="0">
                <a:solidFill>
                  <a:srgbClr val="FF0000"/>
                </a:solidFill>
              </a:rPr>
              <a:t>paydaş geri bildirimlerini </a:t>
            </a:r>
            <a:r>
              <a:rPr lang="tr-TR" dirty="0"/>
              <a:t>almak için kullanılan mekanizmaların (belge, doküman, anket, form vb.) listesi ve </a:t>
            </a:r>
            <a:r>
              <a:rPr lang="tr-TR" dirty="0" smtClean="0"/>
              <a:t>örnekleri,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8165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84" t="8344" r="20533" b="12517"/>
          <a:stretch/>
        </p:blipFill>
        <p:spPr>
          <a:xfrm>
            <a:off x="1410510" y="365125"/>
            <a:ext cx="9124545" cy="51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54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Kalite Yönetim Süreci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000000"/>
                </a:solidFill>
              </a:rPr>
              <a:t>Bir yükseköğretim kurumunun veya programının iç ve dış kalite </a:t>
            </a:r>
            <a:r>
              <a:rPr lang="tr-TR" dirty="0">
                <a:solidFill>
                  <a:srgbClr val="FF0000"/>
                </a:solidFill>
              </a:rPr>
              <a:t>standartları ile uyumlu</a:t>
            </a:r>
            <a:r>
              <a:rPr lang="tr-TR" dirty="0">
                <a:solidFill>
                  <a:srgbClr val="000000"/>
                </a:solidFill>
              </a:rPr>
              <a:t> kalite ve </a:t>
            </a:r>
            <a:r>
              <a:rPr lang="tr-TR" dirty="0">
                <a:solidFill>
                  <a:srgbClr val="FF0000"/>
                </a:solidFill>
              </a:rPr>
              <a:t>performans süreçlerini tam </a:t>
            </a:r>
            <a:r>
              <a:rPr lang="tr-TR" dirty="0">
                <a:solidFill>
                  <a:srgbClr val="000000"/>
                </a:solidFill>
              </a:rPr>
              <a:t>olarak yerine getirdiğine dair </a:t>
            </a:r>
            <a:r>
              <a:rPr lang="tr-TR" dirty="0">
                <a:solidFill>
                  <a:srgbClr val="FF0000"/>
                </a:solidFill>
              </a:rPr>
              <a:t>güvence</a:t>
            </a:r>
            <a:r>
              <a:rPr lang="tr-TR" dirty="0">
                <a:solidFill>
                  <a:srgbClr val="000000"/>
                </a:solidFill>
              </a:rPr>
              <a:t> sağlayabilmek için yapılan tüm planlı ve sistemli işlemler.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981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YÖNETİM SİSTEMİ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Birimin  </a:t>
            </a:r>
            <a:r>
              <a:rPr lang="tr-TR" dirty="0"/>
              <a:t>yönetim ve idari alanlarla ilgili politikası ve </a:t>
            </a:r>
            <a:r>
              <a:rPr lang="tr-TR" dirty="0">
                <a:solidFill>
                  <a:srgbClr val="FF0000"/>
                </a:solidFill>
              </a:rPr>
              <a:t>stratejik </a:t>
            </a:r>
            <a:r>
              <a:rPr lang="tr-TR" dirty="0" smtClean="0">
                <a:solidFill>
                  <a:srgbClr val="FF0000"/>
                </a:solidFill>
              </a:rPr>
              <a:t>hedefleri</a:t>
            </a:r>
            <a:r>
              <a:rPr lang="tr-TR" dirty="0" smtClean="0"/>
              <a:t>,</a:t>
            </a:r>
            <a:r>
              <a:rPr lang="tr-TR" dirty="0"/>
              <a:t> </a:t>
            </a:r>
          </a:p>
          <a:p>
            <a:pPr>
              <a:lnSpc>
                <a:spcPct val="150000"/>
              </a:lnSpc>
            </a:pPr>
            <a:r>
              <a:rPr lang="tr-TR" dirty="0"/>
              <a:t>Yönetsel ve idari </a:t>
            </a:r>
            <a:r>
              <a:rPr lang="tr-TR" dirty="0">
                <a:solidFill>
                  <a:srgbClr val="FF0000"/>
                </a:solidFill>
              </a:rPr>
              <a:t>yapılanma </a:t>
            </a:r>
            <a:r>
              <a:rPr lang="tr-TR" dirty="0" smtClean="0">
                <a:solidFill>
                  <a:srgbClr val="FF0000"/>
                </a:solidFill>
              </a:rPr>
              <a:t>şeması,</a:t>
            </a:r>
            <a:endParaRPr lang="tr-T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FF0000"/>
                </a:solidFill>
              </a:rPr>
              <a:t>İç kontrol </a:t>
            </a:r>
            <a:r>
              <a:rPr lang="tr-TR" dirty="0"/>
              <a:t>eylem planının izlenmesi ve </a:t>
            </a:r>
            <a:r>
              <a:rPr lang="tr-TR" dirty="0" smtClean="0"/>
              <a:t>yönetimi,</a:t>
            </a:r>
            <a:endParaRPr lang="tr-TR" dirty="0"/>
          </a:p>
          <a:p>
            <a:pPr>
              <a:lnSpc>
                <a:spcPct val="150000"/>
              </a:lnSpc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526792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YÖNETİM SİSTEMİ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İnsan </a:t>
            </a:r>
            <a:r>
              <a:rPr lang="tr-TR" dirty="0" smtClean="0"/>
              <a:t>kaynakları </a:t>
            </a:r>
            <a:r>
              <a:rPr lang="tr-TR" dirty="0"/>
              <a:t>politikası ve </a:t>
            </a:r>
            <a:r>
              <a:rPr lang="tr-TR" dirty="0" smtClean="0">
                <a:solidFill>
                  <a:srgbClr val="FF0000"/>
                </a:solidFill>
              </a:rPr>
              <a:t>hedefleri,</a:t>
            </a:r>
            <a:endParaRPr lang="tr-T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FF0000"/>
                </a:solidFill>
              </a:rPr>
              <a:t>Mali kaynakların </a:t>
            </a:r>
            <a:r>
              <a:rPr lang="tr-TR" dirty="0" smtClean="0"/>
              <a:t>yönetimi</a:t>
            </a:r>
            <a:r>
              <a:rPr lang="tr-TR" dirty="0"/>
              <a:t>,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Taşınır/taşınmaz </a:t>
            </a:r>
            <a:r>
              <a:rPr lang="tr-TR" dirty="0"/>
              <a:t>kaynakların yönetimine dair </a:t>
            </a:r>
            <a:r>
              <a:rPr lang="tr-TR" dirty="0">
                <a:solidFill>
                  <a:srgbClr val="FF0000"/>
                </a:solidFill>
              </a:rPr>
              <a:t>tanımlı süreçler </a:t>
            </a:r>
            <a:r>
              <a:rPr lang="tr-TR" dirty="0"/>
              <a:t>(envanter vb. çalışmalar, yönergeler</a:t>
            </a:r>
            <a:r>
              <a:rPr lang="tr-TR" dirty="0" smtClean="0"/>
              <a:t>),</a:t>
            </a:r>
          </a:p>
          <a:p>
            <a:pPr>
              <a:lnSpc>
                <a:spcPct val="150000"/>
              </a:lnSpc>
            </a:pPr>
            <a:r>
              <a:rPr lang="tr-TR" dirty="0" smtClean="0">
                <a:solidFill>
                  <a:srgbClr val="FF0000"/>
                </a:solidFill>
              </a:rPr>
              <a:t>Süreç </a:t>
            </a:r>
            <a:r>
              <a:rPr lang="tr-TR" dirty="0">
                <a:solidFill>
                  <a:srgbClr val="FF0000"/>
                </a:solidFill>
              </a:rPr>
              <a:t>yönetimi  </a:t>
            </a:r>
            <a:r>
              <a:rPr lang="tr-TR" dirty="0"/>
              <a:t>(süreç tanımları ve akışları),</a:t>
            </a:r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083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YÖNETİM SİSTEMİ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İdari </a:t>
            </a:r>
            <a:r>
              <a:rPr lang="tr-TR" dirty="0"/>
              <a:t>personelin mevcut yeterliklerinin beklenen görevlere uyumunun sağlanması ve gelişimine yönelik </a:t>
            </a:r>
            <a:r>
              <a:rPr lang="tr-TR" dirty="0">
                <a:solidFill>
                  <a:srgbClr val="FF0000"/>
                </a:solidFill>
              </a:rPr>
              <a:t>hizmet içi eğitim uygulamaları </a:t>
            </a:r>
            <a:r>
              <a:rPr lang="tr-TR" dirty="0"/>
              <a:t>(eğitim programının kapsamı, veriliş yöntemi, katılım bilgileri vb</a:t>
            </a:r>
            <a:r>
              <a:rPr lang="tr-TR" dirty="0" smtClean="0"/>
              <a:t>.)</a:t>
            </a:r>
          </a:p>
          <a:p>
            <a:pPr>
              <a:lnSpc>
                <a:spcPct val="150000"/>
              </a:lnSpc>
            </a:pPr>
            <a:r>
              <a:rPr lang="tr-TR" dirty="0"/>
              <a:t>Yönetsel ve </a:t>
            </a:r>
            <a:r>
              <a:rPr lang="tr-TR" dirty="0" err="1"/>
              <a:t>operasyonel</a:t>
            </a:r>
            <a:r>
              <a:rPr lang="tr-TR" dirty="0"/>
              <a:t> faaliyetlere ilişkin </a:t>
            </a:r>
            <a:r>
              <a:rPr lang="tr-TR" dirty="0">
                <a:solidFill>
                  <a:srgbClr val="FF0000"/>
                </a:solidFill>
              </a:rPr>
              <a:t>periyodik analiz raporları</a:t>
            </a:r>
            <a:r>
              <a:rPr lang="tr-TR" dirty="0"/>
              <a:t> </a:t>
            </a: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FF0000"/>
                </a:solidFill>
              </a:rPr>
              <a:t>BYS analiz sonuçlarının</a:t>
            </a:r>
            <a:r>
              <a:rPr lang="tr-TR" dirty="0"/>
              <a:t> iyileştirme çalışmalarında kullanımına ilişkin örnekler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2015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YÖNETİM SİSTEMİ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Birimin </a:t>
            </a:r>
            <a:r>
              <a:rPr lang="tr-TR" dirty="0">
                <a:solidFill>
                  <a:srgbClr val="FF0000"/>
                </a:solidFill>
              </a:rPr>
              <a:t>kamuoyu ile paylaştığı </a:t>
            </a:r>
            <a:r>
              <a:rPr lang="tr-TR" dirty="0"/>
              <a:t>bilgiler ve paylaşım kanalları (üniversite bültenleri, web sayfası vb</a:t>
            </a:r>
            <a:r>
              <a:rPr lang="tr-TR" dirty="0" smtClean="0"/>
              <a:t>.),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solidFill>
                  <a:srgbClr val="FF0000"/>
                </a:solidFill>
              </a:rPr>
              <a:t>Yöneticilerin</a:t>
            </a:r>
            <a:r>
              <a:rPr lang="tr-TR" dirty="0" smtClean="0"/>
              <a:t> (dekanlar, enstitü müdürleri, Yüksekokul/MYO müdürleri) </a:t>
            </a:r>
            <a:r>
              <a:rPr lang="tr-TR" dirty="0" smtClean="0">
                <a:solidFill>
                  <a:srgbClr val="FF0000"/>
                </a:solidFill>
              </a:rPr>
              <a:t>periyodik</a:t>
            </a:r>
            <a:r>
              <a:rPr lang="tr-TR" dirty="0" smtClean="0"/>
              <a:t> olarak düzenlediği </a:t>
            </a:r>
            <a:r>
              <a:rPr lang="tr-TR" dirty="0" smtClean="0">
                <a:solidFill>
                  <a:srgbClr val="FF0000"/>
                </a:solidFill>
              </a:rPr>
              <a:t>değerlendirme toplantıları</a:t>
            </a:r>
            <a:r>
              <a:rPr lang="tr-TR" dirty="0" smtClean="0"/>
              <a:t>, basılı yayınlar vb.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solidFill>
                  <a:srgbClr val="FF0000"/>
                </a:solidFill>
              </a:rPr>
              <a:t>Paydaş görüşlerinin </a:t>
            </a:r>
            <a:r>
              <a:rPr lang="tr-TR" dirty="0" smtClean="0"/>
              <a:t>yönetsel fonksiyonlara yansıdığına dair kanıtlar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1025" name="DefaultOcx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HTMLOption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HTMLOption2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TMLOption3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TMLOption4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028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84" t="19183" r="20533" b="11846"/>
          <a:stretch/>
        </p:blipFill>
        <p:spPr>
          <a:xfrm>
            <a:off x="1475361" y="523813"/>
            <a:ext cx="9241277" cy="494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3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YÖNETİM SİSTEMLERİ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431" t="7674" r="11605" b="10505"/>
          <a:stretch/>
        </p:blipFill>
        <p:spPr>
          <a:xfrm>
            <a:off x="1624520" y="1690688"/>
            <a:ext cx="8394970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93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Birim İç Değerlendirme Sistemi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532" r="3556" b="4917"/>
          <a:stretch/>
        </p:blipFill>
        <p:spPr>
          <a:xfrm>
            <a:off x="1449420" y="2169268"/>
            <a:ext cx="9075908" cy="42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80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727" r="1796" b="4397"/>
          <a:stretch/>
        </p:blipFill>
        <p:spPr>
          <a:xfrm>
            <a:off x="838200" y="875489"/>
            <a:ext cx="10515600" cy="52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24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64" t="8343" r="1545" b="20588"/>
          <a:stretch/>
        </p:blipFill>
        <p:spPr>
          <a:xfrm>
            <a:off x="1461052" y="1690688"/>
            <a:ext cx="9233452" cy="46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56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22908" r="791" b="20347"/>
          <a:stretch/>
        </p:blipFill>
        <p:spPr>
          <a:xfrm>
            <a:off x="1293779" y="1690688"/>
            <a:ext cx="9620655" cy="432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2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755" name="Group 19"/>
          <p:cNvGrpSpPr>
            <a:grpSpLocks/>
          </p:cNvGrpSpPr>
          <p:nvPr/>
        </p:nvGrpSpPr>
        <p:grpSpPr bwMode="auto">
          <a:xfrm>
            <a:off x="2895600" y="243294"/>
            <a:ext cx="6324600" cy="6172200"/>
            <a:chOff x="864" y="240"/>
            <a:chExt cx="3984" cy="3888"/>
          </a:xfrm>
        </p:grpSpPr>
        <p:sp>
          <p:nvSpPr>
            <p:cNvPr id="372739" name="Freeform 3"/>
            <p:cNvSpPr>
              <a:spLocks/>
            </p:cNvSpPr>
            <p:nvPr/>
          </p:nvSpPr>
          <p:spPr bwMode="auto">
            <a:xfrm>
              <a:off x="1138" y="2085"/>
              <a:ext cx="1343" cy="1885"/>
            </a:xfrm>
            <a:custGeom>
              <a:avLst/>
              <a:gdLst>
                <a:gd name="T0" fmla="*/ 775 w 839"/>
                <a:gd name="T1" fmla="*/ 1205 h 1206"/>
                <a:gd name="T2" fmla="*/ 819 w 839"/>
                <a:gd name="T3" fmla="*/ 1038 h 1206"/>
                <a:gd name="T4" fmla="*/ 793 w 839"/>
                <a:gd name="T5" fmla="*/ 1028 h 1206"/>
                <a:gd name="T6" fmla="*/ 760 w 839"/>
                <a:gd name="T7" fmla="*/ 1015 h 1206"/>
                <a:gd name="T8" fmla="*/ 732 w 839"/>
                <a:gd name="T9" fmla="*/ 1003 h 1206"/>
                <a:gd name="T10" fmla="*/ 701 w 839"/>
                <a:gd name="T11" fmla="*/ 989 h 1206"/>
                <a:gd name="T12" fmla="*/ 670 w 839"/>
                <a:gd name="T13" fmla="*/ 973 h 1206"/>
                <a:gd name="T14" fmla="*/ 643 w 839"/>
                <a:gd name="T15" fmla="*/ 955 h 1206"/>
                <a:gd name="T16" fmla="*/ 622 w 839"/>
                <a:gd name="T17" fmla="*/ 941 h 1206"/>
                <a:gd name="T18" fmla="*/ 595 w 839"/>
                <a:gd name="T19" fmla="*/ 923 h 1206"/>
                <a:gd name="T20" fmla="*/ 569 w 839"/>
                <a:gd name="T21" fmla="*/ 905 h 1206"/>
                <a:gd name="T22" fmla="*/ 549 w 839"/>
                <a:gd name="T23" fmla="*/ 889 h 1206"/>
                <a:gd name="T24" fmla="*/ 522 w 839"/>
                <a:gd name="T25" fmla="*/ 865 h 1206"/>
                <a:gd name="T26" fmla="*/ 488 w 839"/>
                <a:gd name="T27" fmla="*/ 836 h 1206"/>
                <a:gd name="T28" fmla="*/ 456 w 839"/>
                <a:gd name="T29" fmla="*/ 805 h 1206"/>
                <a:gd name="T30" fmla="*/ 428 w 839"/>
                <a:gd name="T31" fmla="*/ 772 h 1206"/>
                <a:gd name="T32" fmla="*/ 402 w 839"/>
                <a:gd name="T33" fmla="*/ 738 h 1206"/>
                <a:gd name="T34" fmla="*/ 373 w 839"/>
                <a:gd name="T35" fmla="*/ 697 h 1206"/>
                <a:gd name="T36" fmla="*/ 348 w 839"/>
                <a:gd name="T37" fmla="*/ 657 h 1206"/>
                <a:gd name="T38" fmla="*/ 322 w 839"/>
                <a:gd name="T39" fmla="*/ 612 h 1206"/>
                <a:gd name="T40" fmla="*/ 303 w 839"/>
                <a:gd name="T41" fmla="*/ 571 h 1206"/>
                <a:gd name="T42" fmla="*/ 286 w 839"/>
                <a:gd name="T43" fmla="*/ 531 h 1206"/>
                <a:gd name="T44" fmla="*/ 271 w 839"/>
                <a:gd name="T45" fmla="*/ 489 h 1206"/>
                <a:gd name="T46" fmla="*/ 257 w 839"/>
                <a:gd name="T47" fmla="*/ 446 h 1206"/>
                <a:gd name="T48" fmla="*/ 246 w 839"/>
                <a:gd name="T49" fmla="*/ 397 h 1206"/>
                <a:gd name="T50" fmla="*/ 236 w 839"/>
                <a:gd name="T51" fmla="*/ 348 h 1206"/>
                <a:gd name="T52" fmla="*/ 229 w 839"/>
                <a:gd name="T53" fmla="*/ 299 h 1206"/>
                <a:gd name="T54" fmla="*/ 226 w 839"/>
                <a:gd name="T55" fmla="*/ 248 h 1206"/>
                <a:gd name="T56" fmla="*/ 226 w 839"/>
                <a:gd name="T57" fmla="*/ 196 h 1206"/>
                <a:gd name="T58" fmla="*/ 148 w 839"/>
                <a:gd name="T59" fmla="*/ 0 h 1206"/>
                <a:gd name="T60" fmla="*/ 57 w 839"/>
                <a:gd name="T61" fmla="*/ 196 h 1206"/>
                <a:gd name="T62" fmla="*/ 58 w 839"/>
                <a:gd name="T63" fmla="*/ 256 h 1206"/>
                <a:gd name="T64" fmla="*/ 62 w 839"/>
                <a:gd name="T65" fmla="*/ 311 h 1206"/>
                <a:gd name="T66" fmla="*/ 66 w 839"/>
                <a:gd name="T67" fmla="*/ 360 h 1206"/>
                <a:gd name="T68" fmla="*/ 75 w 839"/>
                <a:gd name="T69" fmla="*/ 409 h 1206"/>
                <a:gd name="T70" fmla="*/ 84 w 839"/>
                <a:gd name="T71" fmla="*/ 455 h 1206"/>
                <a:gd name="T72" fmla="*/ 98 w 839"/>
                <a:gd name="T73" fmla="*/ 508 h 1206"/>
                <a:gd name="T74" fmla="*/ 112 w 839"/>
                <a:gd name="T75" fmla="*/ 553 h 1206"/>
                <a:gd name="T76" fmla="*/ 130 w 839"/>
                <a:gd name="T77" fmla="*/ 603 h 1206"/>
                <a:gd name="T78" fmla="*/ 150 w 839"/>
                <a:gd name="T79" fmla="*/ 647 h 1206"/>
                <a:gd name="T80" fmla="*/ 174 w 839"/>
                <a:gd name="T81" fmla="*/ 696 h 1206"/>
                <a:gd name="T82" fmla="*/ 196 w 839"/>
                <a:gd name="T83" fmla="*/ 738 h 1206"/>
                <a:gd name="T84" fmla="*/ 221 w 839"/>
                <a:gd name="T85" fmla="*/ 779 h 1206"/>
                <a:gd name="T86" fmla="*/ 247 w 839"/>
                <a:gd name="T87" fmla="*/ 819 h 1206"/>
                <a:gd name="T88" fmla="*/ 278 w 839"/>
                <a:gd name="T89" fmla="*/ 858 h 1206"/>
                <a:gd name="T90" fmla="*/ 307 w 839"/>
                <a:gd name="T91" fmla="*/ 895 h 1206"/>
                <a:gd name="T92" fmla="*/ 335 w 839"/>
                <a:gd name="T93" fmla="*/ 927 h 1206"/>
                <a:gd name="T94" fmla="*/ 373 w 839"/>
                <a:gd name="T95" fmla="*/ 962 h 1206"/>
                <a:gd name="T96" fmla="*/ 405 w 839"/>
                <a:gd name="T97" fmla="*/ 993 h 1206"/>
                <a:gd name="T98" fmla="*/ 441 w 839"/>
                <a:gd name="T99" fmla="*/ 1022 h 1206"/>
                <a:gd name="T100" fmla="*/ 477 w 839"/>
                <a:gd name="T101" fmla="*/ 1050 h 1206"/>
                <a:gd name="T102" fmla="*/ 513 w 839"/>
                <a:gd name="T103" fmla="*/ 1078 h 1206"/>
                <a:gd name="T104" fmla="*/ 542 w 839"/>
                <a:gd name="T105" fmla="*/ 1097 h 1206"/>
                <a:gd name="T106" fmla="*/ 562 w 839"/>
                <a:gd name="T107" fmla="*/ 1112 h 1206"/>
                <a:gd name="T108" fmla="*/ 581 w 839"/>
                <a:gd name="T109" fmla="*/ 1122 h 1206"/>
                <a:gd name="T110" fmla="*/ 606 w 839"/>
                <a:gd name="T111" fmla="*/ 1133 h 1206"/>
                <a:gd name="T112" fmla="*/ 627 w 839"/>
                <a:gd name="T113" fmla="*/ 1144 h 1206"/>
                <a:gd name="T114" fmla="*/ 651 w 839"/>
                <a:gd name="T115" fmla="*/ 1157 h 1206"/>
                <a:gd name="T116" fmla="*/ 677 w 839"/>
                <a:gd name="T117" fmla="*/ 1169 h 1206"/>
                <a:gd name="T118" fmla="*/ 700 w 839"/>
                <a:gd name="T119" fmla="*/ 1179 h 1206"/>
                <a:gd name="T120" fmla="*/ 723 w 839"/>
                <a:gd name="T121" fmla="*/ 1189 h 1206"/>
                <a:gd name="T122" fmla="*/ 746 w 839"/>
                <a:gd name="T123" fmla="*/ 119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39" h="1206">
                  <a:moveTo>
                    <a:pt x="757" y="1200"/>
                  </a:moveTo>
                  <a:lnTo>
                    <a:pt x="775" y="1205"/>
                  </a:lnTo>
                  <a:lnTo>
                    <a:pt x="838" y="1045"/>
                  </a:lnTo>
                  <a:lnTo>
                    <a:pt x="819" y="1038"/>
                  </a:lnTo>
                  <a:lnTo>
                    <a:pt x="805" y="1034"/>
                  </a:lnTo>
                  <a:lnTo>
                    <a:pt x="793" y="1028"/>
                  </a:lnTo>
                  <a:lnTo>
                    <a:pt x="775" y="1021"/>
                  </a:lnTo>
                  <a:lnTo>
                    <a:pt x="760" y="1015"/>
                  </a:lnTo>
                  <a:lnTo>
                    <a:pt x="744" y="1008"/>
                  </a:lnTo>
                  <a:lnTo>
                    <a:pt x="732" y="1003"/>
                  </a:lnTo>
                  <a:lnTo>
                    <a:pt x="715" y="996"/>
                  </a:lnTo>
                  <a:lnTo>
                    <a:pt x="701" y="989"/>
                  </a:lnTo>
                  <a:lnTo>
                    <a:pt x="686" y="980"/>
                  </a:lnTo>
                  <a:lnTo>
                    <a:pt x="670" y="973"/>
                  </a:lnTo>
                  <a:lnTo>
                    <a:pt x="657" y="964"/>
                  </a:lnTo>
                  <a:lnTo>
                    <a:pt x="643" y="955"/>
                  </a:lnTo>
                  <a:lnTo>
                    <a:pt x="631" y="948"/>
                  </a:lnTo>
                  <a:lnTo>
                    <a:pt x="622" y="941"/>
                  </a:lnTo>
                  <a:lnTo>
                    <a:pt x="608" y="933"/>
                  </a:lnTo>
                  <a:lnTo>
                    <a:pt x="595" y="923"/>
                  </a:lnTo>
                  <a:lnTo>
                    <a:pt x="581" y="914"/>
                  </a:lnTo>
                  <a:lnTo>
                    <a:pt x="569" y="905"/>
                  </a:lnTo>
                  <a:lnTo>
                    <a:pt x="560" y="898"/>
                  </a:lnTo>
                  <a:lnTo>
                    <a:pt x="549" y="889"/>
                  </a:lnTo>
                  <a:lnTo>
                    <a:pt x="535" y="878"/>
                  </a:lnTo>
                  <a:lnTo>
                    <a:pt x="522" y="865"/>
                  </a:lnTo>
                  <a:lnTo>
                    <a:pt x="503" y="851"/>
                  </a:lnTo>
                  <a:lnTo>
                    <a:pt x="488" y="836"/>
                  </a:lnTo>
                  <a:lnTo>
                    <a:pt x="471" y="821"/>
                  </a:lnTo>
                  <a:lnTo>
                    <a:pt x="456" y="805"/>
                  </a:lnTo>
                  <a:lnTo>
                    <a:pt x="441" y="787"/>
                  </a:lnTo>
                  <a:lnTo>
                    <a:pt x="428" y="772"/>
                  </a:lnTo>
                  <a:lnTo>
                    <a:pt x="416" y="756"/>
                  </a:lnTo>
                  <a:lnTo>
                    <a:pt x="402" y="738"/>
                  </a:lnTo>
                  <a:lnTo>
                    <a:pt x="388" y="718"/>
                  </a:lnTo>
                  <a:lnTo>
                    <a:pt x="373" y="697"/>
                  </a:lnTo>
                  <a:lnTo>
                    <a:pt x="360" y="679"/>
                  </a:lnTo>
                  <a:lnTo>
                    <a:pt x="348" y="657"/>
                  </a:lnTo>
                  <a:lnTo>
                    <a:pt x="334" y="634"/>
                  </a:lnTo>
                  <a:lnTo>
                    <a:pt x="322" y="612"/>
                  </a:lnTo>
                  <a:lnTo>
                    <a:pt x="313" y="591"/>
                  </a:lnTo>
                  <a:lnTo>
                    <a:pt x="303" y="571"/>
                  </a:lnTo>
                  <a:lnTo>
                    <a:pt x="295" y="553"/>
                  </a:lnTo>
                  <a:lnTo>
                    <a:pt x="286" y="531"/>
                  </a:lnTo>
                  <a:lnTo>
                    <a:pt x="278" y="510"/>
                  </a:lnTo>
                  <a:lnTo>
                    <a:pt x="271" y="489"/>
                  </a:lnTo>
                  <a:lnTo>
                    <a:pt x="264" y="466"/>
                  </a:lnTo>
                  <a:lnTo>
                    <a:pt x="257" y="446"/>
                  </a:lnTo>
                  <a:lnTo>
                    <a:pt x="251" y="421"/>
                  </a:lnTo>
                  <a:lnTo>
                    <a:pt x="246" y="397"/>
                  </a:lnTo>
                  <a:lnTo>
                    <a:pt x="240" y="374"/>
                  </a:lnTo>
                  <a:lnTo>
                    <a:pt x="236" y="348"/>
                  </a:lnTo>
                  <a:lnTo>
                    <a:pt x="232" y="323"/>
                  </a:lnTo>
                  <a:lnTo>
                    <a:pt x="229" y="299"/>
                  </a:lnTo>
                  <a:lnTo>
                    <a:pt x="228" y="276"/>
                  </a:lnTo>
                  <a:lnTo>
                    <a:pt x="226" y="248"/>
                  </a:lnTo>
                  <a:lnTo>
                    <a:pt x="226" y="224"/>
                  </a:lnTo>
                  <a:lnTo>
                    <a:pt x="226" y="196"/>
                  </a:lnTo>
                  <a:lnTo>
                    <a:pt x="286" y="196"/>
                  </a:lnTo>
                  <a:lnTo>
                    <a:pt x="148" y="0"/>
                  </a:lnTo>
                  <a:lnTo>
                    <a:pt x="0" y="196"/>
                  </a:lnTo>
                  <a:lnTo>
                    <a:pt x="57" y="196"/>
                  </a:lnTo>
                  <a:lnTo>
                    <a:pt x="57" y="228"/>
                  </a:lnTo>
                  <a:lnTo>
                    <a:pt x="58" y="256"/>
                  </a:lnTo>
                  <a:lnTo>
                    <a:pt x="59" y="285"/>
                  </a:lnTo>
                  <a:lnTo>
                    <a:pt x="62" y="311"/>
                  </a:lnTo>
                  <a:lnTo>
                    <a:pt x="64" y="336"/>
                  </a:lnTo>
                  <a:lnTo>
                    <a:pt x="66" y="360"/>
                  </a:lnTo>
                  <a:lnTo>
                    <a:pt x="70" y="386"/>
                  </a:lnTo>
                  <a:lnTo>
                    <a:pt x="75" y="409"/>
                  </a:lnTo>
                  <a:lnTo>
                    <a:pt x="79" y="431"/>
                  </a:lnTo>
                  <a:lnTo>
                    <a:pt x="84" y="455"/>
                  </a:lnTo>
                  <a:lnTo>
                    <a:pt x="91" y="486"/>
                  </a:lnTo>
                  <a:lnTo>
                    <a:pt x="98" y="508"/>
                  </a:lnTo>
                  <a:lnTo>
                    <a:pt x="105" y="532"/>
                  </a:lnTo>
                  <a:lnTo>
                    <a:pt x="112" y="553"/>
                  </a:lnTo>
                  <a:lnTo>
                    <a:pt x="122" y="580"/>
                  </a:lnTo>
                  <a:lnTo>
                    <a:pt x="130" y="603"/>
                  </a:lnTo>
                  <a:lnTo>
                    <a:pt x="140" y="626"/>
                  </a:lnTo>
                  <a:lnTo>
                    <a:pt x="150" y="647"/>
                  </a:lnTo>
                  <a:lnTo>
                    <a:pt x="162" y="672"/>
                  </a:lnTo>
                  <a:lnTo>
                    <a:pt x="174" y="696"/>
                  </a:lnTo>
                  <a:lnTo>
                    <a:pt x="185" y="717"/>
                  </a:lnTo>
                  <a:lnTo>
                    <a:pt x="196" y="738"/>
                  </a:lnTo>
                  <a:lnTo>
                    <a:pt x="208" y="759"/>
                  </a:lnTo>
                  <a:lnTo>
                    <a:pt x="221" y="779"/>
                  </a:lnTo>
                  <a:lnTo>
                    <a:pt x="233" y="797"/>
                  </a:lnTo>
                  <a:lnTo>
                    <a:pt x="247" y="819"/>
                  </a:lnTo>
                  <a:lnTo>
                    <a:pt x="261" y="840"/>
                  </a:lnTo>
                  <a:lnTo>
                    <a:pt x="278" y="858"/>
                  </a:lnTo>
                  <a:lnTo>
                    <a:pt x="293" y="878"/>
                  </a:lnTo>
                  <a:lnTo>
                    <a:pt x="307" y="895"/>
                  </a:lnTo>
                  <a:lnTo>
                    <a:pt x="322" y="912"/>
                  </a:lnTo>
                  <a:lnTo>
                    <a:pt x="335" y="927"/>
                  </a:lnTo>
                  <a:lnTo>
                    <a:pt x="353" y="945"/>
                  </a:lnTo>
                  <a:lnTo>
                    <a:pt x="373" y="962"/>
                  </a:lnTo>
                  <a:lnTo>
                    <a:pt x="386" y="976"/>
                  </a:lnTo>
                  <a:lnTo>
                    <a:pt x="405" y="993"/>
                  </a:lnTo>
                  <a:lnTo>
                    <a:pt x="421" y="1007"/>
                  </a:lnTo>
                  <a:lnTo>
                    <a:pt x="441" y="1022"/>
                  </a:lnTo>
                  <a:lnTo>
                    <a:pt x="459" y="1038"/>
                  </a:lnTo>
                  <a:lnTo>
                    <a:pt x="477" y="1050"/>
                  </a:lnTo>
                  <a:lnTo>
                    <a:pt x="496" y="1066"/>
                  </a:lnTo>
                  <a:lnTo>
                    <a:pt x="513" y="1078"/>
                  </a:lnTo>
                  <a:lnTo>
                    <a:pt x="530" y="1090"/>
                  </a:lnTo>
                  <a:lnTo>
                    <a:pt x="542" y="1097"/>
                  </a:lnTo>
                  <a:lnTo>
                    <a:pt x="552" y="1105"/>
                  </a:lnTo>
                  <a:lnTo>
                    <a:pt x="562" y="1112"/>
                  </a:lnTo>
                  <a:lnTo>
                    <a:pt x="572" y="1116"/>
                  </a:lnTo>
                  <a:lnTo>
                    <a:pt x="581" y="1122"/>
                  </a:lnTo>
                  <a:lnTo>
                    <a:pt x="594" y="1127"/>
                  </a:lnTo>
                  <a:lnTo>
                    <a:pt x="606" y="1133"/>
                  </a:lnTo>
                  <a:lnTo>
                    <a:pt x="618" y="1140"/>
                  </a:lnTo>
                  <a:lnTo>
                    <a:pt x="627" y="1144"/>
                  </a:lnTo>
                  <a:lnTo>
                    <a:pt x="638" y="1151"/>
                  </a:lnTo>
                  <a:lnTo>
                    <a:pt x="651" y="1157"/>
                  </a:lnTo>
                  <a:lnTo>
                    <a:pt x="663" y="1162"/>
                  </a:lnTo>
                  <a:lnTo>
                    <a:pt x="677" y="1169"/>
                  </a:lnTo>
                  <a:lnTo>
                    <a:pt x="689" y="1174"/>
                  </a:lnTo>
                  <a:lnTo>
                    <a:pt x="700" y="1179"/>
                  </a:lnTo>
                  <a:lnTo>
                    <a:pt x="711" y="1183"/>
                  </a:lnTo>
                  <a:lnTo>
                    <a:pt x="723" y="1189"/>
                  </a:lnTo>
                  <a:lnTo>
                    <a:pt x="736" y="1193"/>
                  </a:lnTo>
                  <a:lnTo>
                    <a:pt x="746" y="1196"/>
                  </a:lnTo>
                  <a:lnTo>
                    <a:pt x="757" y="1200"/>
                  </a:lnTo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3300"/>
                </a:gs>
              </a:gsLst>
              <a:path path="rect">
                <a:fillToRect r="100000" b="100000"/>
              </a:path>
            </a:gradFill>
            <a:ln w="12700" cap="rnd" cmpd="sng">
              <a:solidFill>
                <a:srgbClr val="FFCC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2400">
                <a:solidFill>
                  <a:srgbClr val="000000"/>
                </a:solidFill>
              </a:endParaRPr>
            </a:p>
          </p:txBody>
        </p:sp>
        <p:sp>
          <p:nvSpPr>
            <p:cNvPr id="372740" name="Freeform 4"/>
            <p:cNvSpPr>
              <a:spLocks/>
            </p:cNvSpPr>
            <p:nvPr/>
          </p:nvSpPr>
          <p:spPr bwMode="auto">
            <a:xfrm>
              <a:off x="3320" y="862"/>
              <a:ext cx="1345" cy="1890"/>
            </a:xfrm>
            <a:custGeom>
              <a:avLst/>
              <a:gdLst>
                <a:gd name="T0" fmla="*/ 62 w 840"/>
                <a:gd name="T1" fmla="*/ 0 h 1209"/>
                <a:gd name="T2" fmla="*/ 16 w 840"/>
                <a:gd name="T3" fmla="*/ 167 h 1209"/>
                <a:gd name="T4" fmla="*/ 44 w 840"/>
                <a:gd name="T5" fmla="*/ 176 h 1209"/>
                <a:gd name="T6" fmla="*/ 78 w 840"/>
                <a:gd name="T7" fmla="*/ 189 h 1209"/>
                <a:gd name="T8" fmla="*/ 105 w 840"/>
                <a:gd name="T9" fmla="*/ 202 h 1209"/>
                <a:gd name="T10" fmla="*/ 135 w 840"/>
                <a:gd name="T11" fmla="*/ 216 h 1209"/>
                <a:gd name="T12" fmla="*/ 165 w 840"/>
                <a:gd name="T13" fmla="*/ 231 h 1209"/>
                <a:gd name="T14" fmla="*/ 193 w 840"/>
                <a:gd name="T15" fmla="*/ 250 h 1209"/>
                <a:gd name="T16" fmla="*/ 216 w 840"/>
                <a:gd name="T17" fmla="*/ 264 h 1209"/>
                <a:gd name="T18" fmla="*/ 242 w 840"/>
                <a:gd name="T19" fmla="*/ 282 h 1209"/>
                <a:gd name="T20" fmla="*/ 267 w 840"/>
                <a:gd name="T21" fmla="*/ 300 h 1209"/>
                <a:gd name="T22" fmla="*/ 288 w 840"/>
                <a:gd name="T23" fmla="*/ 316 h 1209"/>
                <a:gd name="T24" fmla="*/ 316 w 840"/>
                <a:gd name="T25" fmla="*/ 339 h 1209"/>
                <a:gd name="T26" fmla="*/ 348 w 840"/>
                <a:gd name="T27" fmla="*/ 369 h 1209"/>
                <a:gd name="T28" fmla="*/ 381 w 840"/>
                <a:gd name="T29" fmla="*/ 400 h 1209"/>
                <a:gd name="T30" fmla="*/ 409 w 840"/>
                <a:gd name="T31" fmla="*/ 434 h 1209"/>
                <a:gd name="T32" fmla="*/ 434 w 840"/>
                <a:gd name="T33" fmla="*/ 467 h 1209"/>
                <a:gd name="T34" fmla="*/ 464 w 840"/>
                <a:gd name="T35" fmla="*/ 508 h 1209"/>
                <a:gd name="T36" fmla="*/ 490 w 840"/>
                <a:gd name="T37" fmla="*/ 549 h 1209"/>
                <a:gd name="T38" fmla="*/ 514 w 840"/>
                <a:gd name="T39" fmla="*/ 594 h 1209"/>
                <a:gd name="T40" fmla="*/ 533 w 840"/>
                <a:gd name="T41" fmla="*/ 634 h 1209"/>
                <a:gd name="T42" fmla="*/ 551 w 840"/>
                <a:gd name="T43" fmla="*/ 675 h 1209"/>
                <a:gd name="T44" fmla="*/ 565 w 840"/>
                <a:gd name="T45" fmla="*/ 717 h 1209"/>
                <a:gd name="T46" fmla="*/ 579 w 840"/>
                <a:gd name="T47" fmla="*/ 759 h 1209"/>
                <a:gd name="T48" fmla="*/ 592 w 840"/>
                <a:gd name="T49" fmla="*/ 809 h 1209"/>
                <a:gd name="T50" fmla="*/ 602 w 840"/>
                <a:gd name="T51" fmla="*/ 858 h 1209"/>
                <a:gd name="T52" fmla="*/ 607 w 840"/>
                <a:gd name="T53" fmla="*/ 907 h 1209"/>
                <a:gd name="T54" fmla="*/ 610 w 840"/>
                <a:gd name="T55" fmla="*/ 959 h 1209"/>
                <a:gd name="T56" fmla="*/ 610 w 840"/>
                <a:gd name="T57" fmla="*/ 1011 h 1209"/>
                <a:gd name="T58" fmla="*/ 688 w 840"/>
                <a:gd name="T59" fmla="*/ 1208 h 1209"/>
                <a:gd name="T60" fmla="*/ 781 w 840"/>
                <a:gd name="T61" fmla="*/ 1011 h 1209"/>
                <a:gd name="T62" fmla="*/ 780 w 840"/>
                <a:gd name="T63" fmla="*/ 950 h 1209"/>
                <a:gd name="T64" fmla="*/ 776 w 840"/>
                <a:gd name="T65" fmla="*/ 896 h 1209"/>
                <a:gd name="T66" fmla="*/ 770 w 840"/>
                <a:gd name="T67" fmla="*/ 847 h 1209"/>
                <a:gd name="T68" fmla="*/ 762 w 840"/>
                <a:gd name="T69" fmla="*/ 797 h 1209"/>
                <a:gd name="T70" fmla="*/ 753 w 840"/>
                <a:gd name="T71" fmla="*/ 751 h 1209"/>
                <a:gd name="T72" fmla="*/ 740 w 840"/>
                <a:gd name="T73" fmla="*/ 698 h 1209"/>
                <a:gd name="T74" fmla="*/ 724 w 840"/>
                <a:gd name="T75" fmla="*/ 653 h 1209"/>
                <a:gd name="T76" fmla="*/ 706 w 840"/>
                <a:gd name="T77" fmla="*/ 602 h 1209"/>
                <a:gd name="T78" fmla="*/ 688 w 840"/>
                <a:gd name="T79" fmla="*/ 559 h 1209"/>
                <a:gd name="T80" fmla="*/ 663 w 840"/>
                <a:gd name="T81" fmla="*/ 509 h 1209"/>
                <a:gd name="T82" fmla="*/ 641 w 840"/>
                <a:gd name="T83" fmla="*/ 467 h 1209"/>
                <a:gd name="T84" fmla="*/ 617 w 840"/>
                <a:gd name="T85" fmla="*/ 427 h 1209"/>
                <a:gd name="T86" fmla="*/ 589 w 840"/>
                <a:gd name="T87" fmla="*/ 386 h 1209"/>
                <a:gd name="T88" fmla="*/ 560 w 840"/>
                <a:gd name="T89" fmla="*/ 346 h 1209"/>
                <a:gd name="T90" fmla="*/ 529 w 840"/>
                <a:gd name="T91" fmla="*/ 310 h 1209"/>
                <a:gd name="T92" fmla="*/ 501 w 840"/>
                <a:gd name="T93" fmla="*/ 278 h 1209"/>
                <a:gd name="T94" fmla="*/ 465 w 840"/>
                <a:gd name="T95" fmla="*/ 243 h 1209"/>
                <a:gd name="T96" fmla="*/ 433 w 840"/>
                <a:gd name="T97" fmla="*/ 212 h 1209"/>
                <a:gd name="T98" fmla="*/ 397 w 840"/>
                <a:gd name="T99" fmla="*/ 182 h 1209"/>
                <a:gd name="T100" fmla="*/ 360 w 840"/>
                <a:gd name="T101" fmla="*/ 154 h 1209"/>
                <a:gd name="T102" fmla="*/ 323 w 840"/>
                <a:gd name="T103" fmla="*/ 126 h 1209"/>
                <a:gd name="T104" fmla="*/ 295 w 840"/>
                <a:gd name="T105" fmla="*/ 108 h 1209"/>
                <a:gd name="T106" fmla="*/ 274 w 840"/>
                <a:gd name="T107" fmla="*/ 92 h 1209"/>
                <a:gd name="T108" fmla="*/ 255 w 840"/>
                <a:gd name="T109" fmla="*/ 84 h 1209"/>
                <a:gd name="T110" fmla="*/ 229 w 840"/>
                <a:gd name="T111" fmla="*/ 71 h 1209"/>
                <a:gd name="T112" fmla="*/ 209 w 840"/>
                <a:gd name="T113" fmla="*/ 60 h 1209"/>
                <a:gd name="T114" fmla="*/ 185 w 840"/>
                <a:gd name="T115" fmla="*/ 47 h 1209"/>
                <a:gd name="T116" fmla="*/ 160 w 840"/>
                <a:gd name="T117" fmla="*/ 35 h 1209"/>
                <a:gd name="T118" fmla="*/ 137 w 840"/>
                <a:gd name="T119" fmla="*/ 25 h 1209"/>
                <a:gd name="T120" fmla="*/ 112 w 840"/>
                <a:gd name="T121" fmla="*/ 15 h 1209"/>
                <a:gd name="T122" fmla="*/ 90 w 840"/>
                <a:gd name="T123" fmla="*/ 8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0" h="1209">
                  <a:moveTo>
                    <a:pt x="79" y="4"/>
                  </a:moveTo>
                  <a:lnTo>
                    <a:pt x="62" y="0"/>
                  </a:lnTo>
                  <a:lnTo>
                    <a:pt x="0" y="160"/>
                  </a:lnTo>
                  <a:lnTo>
                    <a:pt x="16" y="167"/>
                  </a:lnTo>
                  <a:lnTo>
                    <a:pt x="30" y="171"/>
                  </a:lnTo>
                  <a:lnTo>
                    <a:pt x="44" y="176"/>
                  </a:lnTo>
                  <a:lnTo>
                    <a:pt x="62" y="184"/>
                  </a:lnTo>
                  <a:lnTo>
                    <a:pt x="78" y="189"/>
                  </a:lnTo>
                  <a:lnTo>
                    <a:pt x="93" y="196"/>
                  </a:lnTo>
                  <a:lnTo>
                    <a:pt x="105" y="202"/>
                  </a:lnTo>
                  <a:lnTo>
                    <a:pt x="122" y="209"/>
                  </a:lnTo>
                  <a:lnTo>
                    <a:pt x="135" y="216"/>
                  </a:lnTo>
                  <a:lnTo>
                    <a:pt x="151" y="224"/>
                  </a:lnTo>
                  <a:lnTo>
                    <a:pt x="165" y="231"/>
                  </a:lnTo>
                  <a:lnTo>
                    <a:pt x="181" y="241"/>
                  </a:lnTo>
                  <a:lnTo>
                    <a:pt x="193" y="250"/>
                  </a:lnTo>
                  <a:lnTo>
                    <a:pt x="204" y="257"/>
                  </a:lnTo>
                  <a:lnTo>
                    <a:pt x="216" y="264"/>
                  </a:lnTo>
                  <a:lnTo>
                    <a:pt x="229" y="272"/>
                  </a:lnTo>
                  <a:lnTo>
                    <a:pt x="242" y="282"/>
                  </a:lnTo>
                  <a:lnTo>
                    <a:pt x="255" y="290"/>
                  </a:lnTo>
                  <a:lnTo>
                    <a:pt x="267" y="300"/>
                  </a:lnTo>
                  <a:lnTo>
                    <a:pt x="277" y="307"/>
                  </a:lnTo>
                  <a:lnTo>
                    <a:pt x="288" y="316"/>
                  </a:lnTo>
                  <a:lnTo>
                    <a:pt x="302" y="327"/>
                  </a:lnTo>
                  <a:lnTo>
                    <a:pt x="316" y="339"/>
                  </a:lnTo>
                  <a:lnTo>
                    <a:pt x="333" y="353"/>
                  </a:lnTo>
                  <a:lnTo>
                    <a:pt x="348" y="369"/>
                  </a:lnTo>
                  <a:lnTo>
                    <a:pt x="365" y="384"/>
                  </a:lnTo>
                  <a:lnTo>
                    <a:pt x="381" y="400"/>
                  </a:lnTo>
                  <a:lnTo>
                    <a:pt x="397" y="418"/>
                  </a:lnTo>
                  <a:lnTo>
                    <a:pt x="409" y="434"/>
                  </a:lnTo>
                  <a:lnTo>
                    <a:pt x="422" y="450"/>
                  </a:lnTo>
                  <a:lnTo>
                    <a:pt x="434" y="467"/>
                  </a:lnTo>
                  <a:lnTo>
                    <a:pt x="450" y="487"/>
                  </a:lnTo>
                  <a:lnTo>
                    <a:pt x="464" y="508"/>
                  </a:lnTo>
                  <a:lnTo>
                    <a:pt x="476" y="526"/>
                  </a:lnTo>
                  <a:lnTo>
                    <a:pt x="490" y="549"/>
                  </a:lnTo>
                  <a:lnTo>
                    <a:pt x="504" y="571"/>
                  </a:lnTo>
                  <a:lnTo>
                    <a:pt x="514" y="594"/>
                  </a:lnTo>
                  <a:lnTo>
                    <a:pt x="524" y="615"/>
                  </a:lnTo>
                  <a:lnTo>
                    <a:pt x="533" y="634"/>
                  </a:lnTo>
                  <a:lnTo>
                    <a:pt x="542" y="653"/>
                  </a:lnTo>
                  <a:lnTo>
                    <a:pt x="551" y="675"/>
                  </a:lnTo>
                  <a:lnTo>
                    <a:pt x="558" y="696"/>
                  </a:lnTo>
                  <a:lnTo>
                    <a:pt x="565" y="717"/>
                  </a:lnTo>
                  <a:lnTo>
                    <a:pt x="574" y="740"/>
                  </a:lnTo>
                  <a:lnTo>
                    <a:pt x="579" y="759"/>
                  </a:lnTo>
                  <a:lnTo>
                    <a:pt x="585" y="785"/>
                  </a:lnTo>
                  <a:lnTo>
                    <a:pt x="592" y="809"/>
                  </a:lnTo>
                  <a:lnTo>
                    <a:pt x="597" y="832"/>
                  </a:lnTo>
                  <a:lnTo>
                    <a:pt x="602" y="858"/>
                  </a:lnTo>
                  <a:lnTo>
                    <a:pt x="606" y="883"/>
                  </a:lnTo>
                  <a:lnTo>
                    <a:pt x="607" y="907"/>
                  </a:lnTo>
                  <a:lnTo>
                    <a:pt x="610" y="931"/>
                  </a:lnTo>
                  <a:lnTo>
                    <a:pt x="610" y="959"/>
                  </a:lnTo>
                  <a:lnTo>
                    <a:pt x="610" y="983"/>
                  </a:lnTo>
                  <a:lnTo>
                    <a:pt x="610" y="1011"/>
                  </a:lnTo>
                  <a:lnTo>
                    <a:pt x="551" y="1011"/>
                  </a:lnTo>
                  <a:lnTo>
                    <a:pt x="688" y="1208"/>
                  </a:lnTo>
                  <a:lnTo>
                    <a:pt x="839" y="1011"/>
                  </a:lnTo>
                  <a:lnTo>
                    <a:pt x="781" y="1011"/>
                  </a:lnTo>
                  <a:lnTo>
                    <a:pt x="781" y="979"/>
                  </a:lnTo>
                  <a:lnTo>
                    <a:pt x="780" y="950"/>
                  </a:lnTo>
                  <a:lnTo>
                    <a:pt x="777" y="921"/>
                  </a:lnTo>
                  <a:lnTo>
                    <a:pt x="776" y="896"/>
                  </a:lnTo>
                  <a:lnTo>
                    <a:pt x="774" y="870"/>
                  </a:lnTo>
                  <a:lnTo>
                    <a:pt x="770" y="847"/>
                  </a:lnTo>
                  <a:lnTo>
                    <a:pt x="766" y="820"/>
                  </a:lnTo>
                  <a:lnTo>
                    <a:pt x="762" y="797"/>
                  </a:lnTo>
                  <a:lnTo>
                    <a:pt x="758" y="775"/>
                  </a:lnTo>
                  <a:lnTo>
                    <a:pt x="753" y="751"/>
                  </a:lnTo>
                  <a:lnTo>
                    <a:pt x="745" y="720"/>
                  </a:lnTo>
                  <a:lnTo>
                    <a:pt x="740" y="698"/>
                  </a:lnTo>
                  <a:lnTo>
                    <a:pt x="733" y="674"/>
                  </a:lnTo>
                  <a:lnTo>
                    <a:pt x="724" y="653"/>
                  </a:lnTo>
                  <a:lnTo>
                    <a:pt x="716" y="626"/>
                  </a:lnTo>
                  <a:lnTo>
                    <a:pt x="706" y="602"/>
                  </a:lnTo>
                  <a:lnTo>
                    <a:pt x="696" y="580"/>
                  </a:lnTo>
                  <a:lnTo>
                    <a:pt x="688" y="559"/>
                  </a:lnTo>
                  <a:lnTo>
                    <a:pt x="675" y="533"/>
                  </a:lnTo>
                  <a:lnTo>
                    <a:pt x="663" y="509"/>
                  </a:lnTo>
                  <a:lnTo>
                    <a:pt x="653" y="488"/>
                  </a:lnTo>
                  <a:lnTo>
                    <a:pt x="641" y="467"/>
                  </a:lnTo>
                  <a:lnTo>
                    <a:pt x="629" y="448"/>
                  </a:lnTo>
                  <a:lnTo>
                    <a:pt x="617" y="427"/>
                  </a:lnTo>
                  <a:lnTo>
                    <a:pt x="604" y="408"/>
                  </a:lnTo>
                  <a:lnTo>
                    <a:pt x="589" y="386"/>
                  </a:lnTo>
                  <a:lnTo>
                    <a:pt x="575" y="365"/>
                  </a:lnTo>
                  <a:lnTo>
                    <a:pt x="560" y="346"/>
                  </a:lnTo>
                  <a:lnTo>
                    <a:pt x="544" y="328"/>
                  </a:lnTo>
                  <a:lnTo>
                    <a:pt x="529" y="310"/>
                  </a:lnTo>
                  <a:lnTo>
                    <a:pt x="515" y="293"/>
                  </a:lnTo>
                  <a:lnTo>
                    <a:pt x="501" y="278"/>
                  </a:lnTo>
                  <a:lnTo>
                    <a:pt x="483" y="259"/>
                  </a:lnTo>
                  <a:lnTo>
                    <a:pt x="465" y="243"/>
                  </a:lnTo>
                  <a:lnTo>
                    <a:pt x="451" y="228"/>
                  </a:lnTo>
                  <a:lnTo>
                    <a:pt x="433" y="212"/>
                  </a:lnTo>
                  <a:lnTo>
                    <a:pt x="415" y="198"/>
                  </a:lnTo>
                  <a:lnTo>
                    <a:pt x="397" y="182"/>
                  </a:lnTo>
                  <a:lnTo>
                    <a:pt x="377" y="167"/>
                  </a:lnTo>
                  <a:lnTo>
                    <a:pt x="360" y="154"/>
                  </a:lnTo>
                  <a:lnTo>
                    <a:pt x="340" y="139"/>
                  </a:lnTo>
                  <a:lnTo>
                    <a:pt x="323" y="126"/>
                  </a:lnTo>
                  <a:lnTo>
                    <a:pt x="308" y="115"/>
                  </a:lnTo>
                  <a:lnTo>
                    <a:pt x="295" y="108"/>
                  </a:lnTo>
                  <a:lnTo>
                    <a:pt x="284" y="99"/>
                  </a:lnTo>
                  <a:lnTo>
                    <a:pt x="274" y="92"/>
                  </a:lnTo>
                  <a:lnTo>
                    <a:pt x="266" y="88"/>
                  </a:lnTo>
                  <a:lnTo>
                    <a:pt x="255" y="84"/>
                  </a:lnTo>
                  <a:lnTo>
                    <a:pt x="242" y="77"/>
                  </a:lnTo>
                  <a:lnTo>
                    <a:pt x="229" y="71"/>
                  </a:lnTo>
                  <a:lnTo>
                    <a:pt x="218" y="64"/>
                  </a:lnTo>
                  <a:lnTo>
                    <a:pt x="209" y="60"/>
                  </a:lnTo>
                  <a:lnTo>
                    <a:pt x="197" y="53"/>
                  </a:lnTo>
                  <a:lnTo>
                    <a:pt x="185" y="47"/>
                  </a:lnTo>
                  <a:lnTo>
                    <a:pt x="172" y="42"/>
                  </a:lnTo>
                  <a:lnTo>
                    <a:pt x="160" y="35"/>
                  </a:lnTo>
                  <a:lnTo>
                    <a:pt x="147" y="30"/>
                  </a:lnTo>
                  <a:lnTo>
                    <a:pt x="137" y="25"/>
                  </a:lnTo>
                  <a:lnTo>
                    <a:pt x="125" y="21"/>
                  </a:lnTo>
                  <a:lnTo>
                    <a:pt x="112" y="15"/>
                  </a:lnTo>
                  <a:lnTo>
                    <a:pt x="100" y="11"/>
                  </a:lnTo>
                  <a:lnTo>
                    <a:pt x="90" y="8"/>
                  </a:lnTo>
                  <a:lnTo>
                    <a:pt x="79" y="4"/>
                  </a:lnTo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3300"/>
                </a:gs>
              </a:gsLst>
              <a:path path="rect">
                <a:fillToRect l="100000" t="100000"/>
              </a:path>
            </a:gradFill>
            <a:ln w="12700" cap="rnd" cmpd="sng">
              <a:solidFill>
                <a:srgbClr val="FFCC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2400">
                <a:solidFill>
                  <a:srgbClr val="000000"/>
                </a:solidFill>
              </a:endParaRPr>
            </a:p>
          </p:txBody>
        </p:sp>
        <p:sp>
          <p:nvSpPr>
            <p:cNvPr id="372741" name="Freeform 5"/>
            <p:cNvSpPr>
              <a:spLocks/>
            </p:cNvSpPr>
            <p:nvPr/>
          </p:nvSpPr>
          <p:spPr bwMode="auto">
            <a:xfrm>
              <a:off x="1319" y="720"/>
              <a:ext cx="1912" cy="1287"/>
            </a:xfrm>
            <a:custGeom>
              <a:avLst/>
              <a:gdLst>
                <a:gd name="T0" fmla="*/ 161 w 1194"/>
                <a:gd name="T1" fmla="*/ 822 h 823"/>
                <a:gd name="T2" fmla="*/ 171 w 1194"/>
                <a:gd name="T3" fmla="*/ 795 h 823"/>
                <a:gd name="T4" fmla="*/ 183 w 1194"/>
                <a:gd name="T5" fmla="*/ 761 h 823"/>
                <a:gd name="T6" fmla="*/ 196 w 1194"/>
                <a:gd name="T7" fmla="*/ 733 h 823"/>
                <a:gd name="T8" fmla="*/ 210 w 1194"/>
                <a:gd name="T9" fmla="*/ 703 h 823"/>
                <a:gd name="T10" fmla="*/ 225 w 1194"/>
                <a:gd name="T11" fmla="*/ 673 h 823"/>
                <a:gd name="T12" fmla="*/ 243 w 1194"/>
                <a:gd name="T13" fmla="*/ 645 h 823"/>
                <a:gd name="T14" fmla="*/ 257 w 1194"/>
                <a:gd name="T15" fmla="*/ 622 h 823"/>
                <a:gd name="T16" fmla="*/ 275 w 1194"/>
                <a:gd name="T17" fmla="*/ 596 h 823"/>
                <a:gd name="T18" fmla="*/ 293 w 1194"/>
                <a:gd name="T19" fmla="*/ 571 h 823"/>
                <a:gd name="T20" fmla="*/ 309 w 1194"/>
                <a:gd name="T21" fmla="*/ 550 h 823"/>
                <a:gd name="T22" fmla="*/ 332 w 1194"/>
                <a:gd name="T23" fmla="*/ 522 h 823"/>
                <a:gd name="T24" fmla="*/ 361 w 1194"/>
                <a:gd name="T25" fmla="*/ 489 h 823"/>
                <a:gd name="T26" fmla="*/ 392 w 1194"/>
                <a:gd name="T27" fmla="*/ 457 h 823"/>
                <a:gd name="T28" fmla="*/ 425 w 1194"/>
                <a:gd name="T29" fmla="*/ 429 h 823"/>
                <a:gd name="T30" fmla="*/ 459 w 1194"/>
                <a:gd name="T31" fmla="*/ 404 h 823"/>
                <a:gd name="T32" fmla="*/ 499 w 1194"/>
                <a:gd name="T33" fmla="*/ 374 h 823"/>
                <a:gd name="T34" fmla="*/ 540 w 1194"/>
                <a:gd name="T35" fmla="*/ 348 h 823"/>
                <a:gd name="T36" fmla="*/ 584 w 1194"/>
                <a:gd name="T37" fmla="*/ 324 h 823"/>
                <a:gd name="T38" fmla="*/ 625 w 1194"/>
                <a:gd name="T39" fmla="*/ 304 h 823"/>
                <a:gd name="T40" fmla="*/ 665 w 1194"/>
                <a:gd name="T41" fmla="*/ 286 h 823"/>
                <a:gd name="T42" fmla="*/ 707 w 1194"/>
                <a:gd name="T43" fmla="*/ 272 h 823"/>
                <a:gd name="T44" fmla="*/ 750 w 1194"/>
                <a:gd name="T45" fmla="*/ 258 h 823"/>
                <a:gd name="T46" fmla="*/ 797 w 1194"/>
                <a:gd name="T47" fmla="*/ 246 h 823"/>
                <a:gd name="T48" fmla="*/ 846 w 1194"/>
                <a:gd name="T49" fmla="*/ 236 h 823"/>
                <a:gd name="T50" fmla="*/ 895 w 1194"/>
                <a:gd name="T51" fmla="*/ 230 h 823"/>
                <a:gd name="T52" fmla="*/ 946 w 1194"/>
                <a:gd name="T53" fmla="*/ 227 h 823"/>
                <a:gd name="T54" fmla="*/ 998 w 1194"/>
                <a:gd name="T55" fmla="*/ 227 h 823"/>
                <a:gd name="T56" fmla="*/ 1193 w 1194"/>
                <a:gd name="T57" fmla="*/ 149 h 823"/>
                <a:gd name="T58" fmla="*/ 998 w 1194"/>
                <a:gd name="T59" fmla="*/ 55 h 823"/>
                <a:gd name="T60" fmla="*/ 938 w 1194"/>
                <a:gd name="T61" fmla="*/ 57 h 823"/>
                <a:gd name="T62" fmla="*/ 883 w 1194"/>
                <a:gd name="T63" fmla="*/ 61 h 823"/>
                <a:gd name="T64" fmla="*/ 835 w 1194"/>
                <a:gd name="T65" fmla="*/ 67 h 823"/>
                <a:gd name="T66" fmla="*/ 786 w 1194"/>
                <a:gd name="T67" fmla="*/ 75 h 823"/>
                <a:gd name="T68" fmla="*/ 740 w 1194"/>
                <a:gd name="T69" fmla="*/ 83 h 823"/>
                <a:gd name="T70" fmla="*/ 687 w 1194"/>
                <a:gd name="T71" fmla="*/ 97 h 823"/>
                <a:gd name="T72" fmla="*/ 643 w 1194"/>
                <a:gd name="T73" fmla="*/ 113 h 823"/>
                <a:gd name="T74" fmla="*/ 593 w 1194"/>
                <a:gd name="T75" fmla="*/ 131 h 823"/>
                <a:gd name="T76" fmla="*/ 549 w 1194"/>
                <a:gd name="T77" fmla="*/ 149 h 823"/>
                <a:gd name="T78" fmla="*/ 501 w 1194"/>
                <a:gd name="T79" fmla="*/ 174 h 823"/>
                <a:gd name="T80" fmla="*/ 459 w 1194"/>
                <a:gd name="T81" fmla="*/ 197 h 823"/>
                <a:gd name="T82" fmla="*/ 419 w 1194"/>
                <a:gd name="T83" fmla="*/ 220 h 823"/>
                <a:gd name="T84" fmla="*/ 378 w 1194"/>
                <a:gd name="T85" fmla="*/ 247 h 823"/>
                <a:gd name="T86" fmla="*/ 339 w 1194"/>
                <a:gd name="T87" fmla="*/ 278 h 823"/>
                <a:gd name="T88" fmla="*/ 303 w 1194"/>
                <a:gd name="T89" fmla="*/ 308 h 823"/>
                <a:gd name="T90" fmla="*/ 272 w 1194"/>
                <a:gd name="T91" fmla="*/ 336 h 823"/>
                <a:gd name="T92" fmla="*/ 236 w 1194"/>
                <a:gd name="T93" fmla="*/ 373 h 823"/>
                <a:gd name="T94" fmla="*/ 207 w 1194"/>
                <a:gd name="T95" fmla="*/ 405 h 823"/>
                <a:gd name="T96" fmla="*/ 176 w 1194"/>
                <a:gd name="T97" fmla="*/ 441 h 823"/>
                <a:gd name="T98" fmla="*/ 148 w 1194"/>
                <a:gd name="T99" fmla="*/ 478 h 823"/>
                <a:gd name="T100" fmla="*/ 121 w 1194"/>
                <a:gd name="T101" fmla="*/ 514 h 823"/>
                <a:gd name="T102" fmla="*/ 103 w 1194"/>
                <a:gd name="T103" fmla="*/ 543 h 823"/>
                <a:gd name="T104" fmla="*/ 87 w 1194"/>
                <a:gd name="T105" fmla="*/ 563 h 823"/>
                <a:gd name="T106" fmla="*/ 77 w 1194"/>
                <a:gd name="T107" fmla="*/ 584 h 823"/>
                <a:gd name="T108" fmla="*/ 66 w 1194"/>
                <a:gd name="T109" fmla="*/ 608 h 823"/>
                <a:gd name="T110" fmla="*/ 55 w 1194"/>
                <a:gd name="T111" fmla="*/ 629 h 823"/>
                <a:gd name="T112" fmla="*/ 43 w 1194"/>
                <a:gd name="T113" fmla="*/ 654 h 823"/>
                <a:gd name="T114" fmla="*/ 30 w 1194"/>
                <a:gd name="T115" fmla="*/ 679 h 823"/>
                <a:gd name="T116" fmla="*/ 20 w 1194"/>
                <a:gd name="T117" fmla="*/ 701 h 823"/>
                <a:gd name="T118" fmla="*/ 11 w 1194"/>
                <a:gd name="T119" fmla="*/ 726 h 823"/>
                <a:gd name="T120" fmla="*/ 4 w 1194"/>
                <a:gd name="T121" fmla="*/ 747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4" h="823">
                  <a:moveTo>
                    <a:pt x="0" y="760"/>
                  </a:moveTo>
                  <a:lnTo>
                    <a:pt x="161" y="822"/>
                  </a:lnTo>
                  <a:lnTo>
                    <a:pt x="165" y="809"/>
                  </a:lnTo>
                  <a:lnTo>
                    <a:pt x="171" y="795"/>
                  </a:lnTo>
                  <a:lnTo>
                    <a:pt x="178" y="777"/>
                  </a:lnTo>
                  <a:lnTo>
                    <a:pt x="183" y="761"/>
                  </a:lnTo>
                  <a:lnTo>
                    <a:pt x="190" y="746"/>
                  </a:lnTo>
                  <a:lnTo>
                    <a:pt x="196" y="733"/>
                  </a:lnTo>
                  <a:lnTo>
                    <a:pt x="203" y="717"/>
                  </a:lnTo>
                  <a:lnTo>
                    <a:pt x="210" y="703"/>
                  </a:lnTo>
                  <a:lnTo>
                    <a:pt x="218" y="687"/>
                  </a:lnTo>
                  <a:lnTo>
                    <a:pt x="225" y="673"/>
                  </a:lnTo>
                  <a:lnTo>
                    <a:pt x="235" y="658"/>
                  </a:lnTo>
                  <a:lnTo>
                    <a:pt x="243" y="645"/>
                  </a:lnTo>
                  <a:lnTo>
                    <a:pt x="250" y="633"/>
                  </a:lnTo>
                  <a:lnTo>
                    <a:pt x="257" y="622"/>
                  </a:lnTo>
                  <a:lnTo>
                    <a:pt x="265" y="609"/>
                  </a:lnTo>
                  <a:lnTo>
                    <a:pt x="275" y="596"/>
                  </a:lnTo>
                  <a:lnTo>
                    <a:pt x="283" y="584"/>
                  </a:lnTo>
                  <a:lnTo>
                    <a:pt x="293" y="571"/>
                  </a:lnTo>
                  <a:lnTo>
                    <a:pt x="300" y="561"/>
                  </a:lnTo>
                  <a:lnTo>
                    <a:pt x="309" y="550"/>
                  </a:lnTo>
                  <a:lnTo>
                    <a:pt x="320" y="536"/>
                  </a:lnTo>
                  <a:lnTo>
                    <a:pt x="332" y="522"/>
                  </a:lnTo>
                  <a:lnTo>
                    <a:pt x="346" y="506"/>
                  </a:lnTo>
                  <a:lnTo>
                    <a:pt x="361" y="489"/>
                  </a:lnTo>
                  <a:lnTo>
                    <a:pt x="377" y="473"/>
                  </a:lnTo>
                  <a:lnTo>
                    <a:pt x="392" y="457"/>
                  </a:lnTo>
                  <a:lnTo>
                    <a:pt x="410" y="441"/>
                  </a:lnTo>
                  <a:lnTo>
                    <a:pt x="425" y="429"/>
                  </a:lnTo>
                  <a:lnTo>
                    <a:pt x="441" y="416"/>
                  </a:lnTo>
                  <a:lnTo>
                    <a:pt x="459" y="404"/>
                  </a:lnTo>
                  <a:lnTo>
                    <a:pt x="478" y="388"/>
                  </a:lnTo>
                  <a:lnTo>
                    <a:pt x="499" y="374"/>
                  </a:lnTo>
                  <a:lnTo>
                    <a:pt x="517" y="362"/>
                  </a:lnTo>
                  <a:lnTo>
                    <a:pt x="540" y="348"/>
                  </a:lnTo>
                  <a:lnTo>
                    <a:pt x="562" y="334"/>
                  </a:lnTo>
                  <a:lnTo>
                    <a:pt x="584" y="324"/>
                  </a:lnTo>
                  <a:lnTo>
                    <a:pt x="605" y="313"/>
                  </a:lnTo>
                  <a:lnTo>
                    <a:pt x="625" y="304"/>
                  </a:lnTo>
                  <a:lnTo>
                    <a:pt x="644" y="296"/>
                  </a:lnTo>
                  <a:lnTo>
                    <a:pt x="665" y="286"/>
                  </a:lnTo>
                  <a:lnTo>
                    <a:pt x="686" y="279"/>
                  </a:lnTo>
                  <a:lnTo>
                    <a:pt x="707" y="272"/>
                  </a:lnTo>
                  <a:lnTo>
                    <a:pt x="729" y="264"/>
                  </a:lnTo>
                  <a:lnTo>
                    <a:pt x="750" y="258"/>
                  </a:lnTo>
                  <a:lnTo>
                    <a:pt x="773" y="251"/>
                  </a:lnTo>
                  <a:lnTo>
                    <a:pt x="797" y="246"/>
                  </a:lnTo>
                  <a:lnTo>
                    <a:pt x="821" y="240"/>
                  </a:lnTo>
                  <a:lnTo>
                    <a:pt x="846" y="236"/>
                  </a:lnTo>
                  <a:lnTo>
                    <a:pt x="872" y="232"/>
                  </a:lnTo>
                  <a:lnTo>
                    <a:pt x="895" y="230"/>
                  </a:lnTo>
                  <a:lnTo>
                    <a:pt x="918" y="227"/>
                  </a:lnTo>
                  <a:lnTo>
                    <a:pt x="946" y="227"/>
                  </a:lnTo>
                  <a:lnTo>
                    <a:pt x="970" y="227"/>
                  </a:lnTo>
                  <a:lnTo>
                    <a:pt x="998" y="227"/>
                  </a:lnTo>
                  <a:lnTo>
                    <a:pt x="998" y="286"/>
                  </a:lnTo>
                  <a:lnTo>
                    <a:pt x="1193" y="149"/>
                  </a:lnTo>
                  <a:lnTo>
                    <a:pt x="998" y="0"/>
                  </a:lnTo>
                  <a:lnTo>
                    <a:pt x="998" y="55"/>
                  </a:lnTo>
                  <a:lnTo>
                    <a:pt x="967" y="55"/>
                  </a:lnTo>
                  <a:lnTo>
                    <a:pt x="938" y="57"/>
                  </a:lnTo>
                  <a:lnTo>
                    <a:pt x="910" y="60"/>
                  </a:lnTo>
                  <a:lnTo>
                    <a:pt x="883" y="61"/>
                  </a:lnTo>
                  <a:lnTo>
                    <a:pt x="858" y="62"/>
                  </a:lnTo>
                  <a:lnTo>
                    <a:pt x="835" y="67"/>
                  </a:lnTo>
                  <a:lnTo>
                    <a:pt x="808" y="71"/>
                  </a:lnTo>
                  <a:lnTo>
                    <a:pt x="786" y="75"/>
                  </a:lnTo>
                  <a:lnTo>
                    <a:pt x="764" y="79"/>
                  </a:lnTo>
                  <a:lnTo>
                    <a:pt x="740" y="83"/>
                  </a:lnTo>
                  <a:lnTo>
                    <a:pt x="709" y="92"/>
                  </a:lnTo>
                  <a:lnTo>
                    <a:pt x="687" y="97"/>
                  </a:lnTo>
                  <a:lnTo>
                    <a:pt x="664" y="104"/>
                  </a:lnTo>
                  <a:lnTo>
                    <a:pt x="643" y="113"/>
                  </a:lnTo>
                  <a:lnTo>
                    <a:pt x="616" y="121"/>
                  </a:lnTo>
                  <a:lnTo>
                    <a:pt x="593" y="131"/>
                  </a:lnTo>
                  <a:lnTo>
                    <a:pt x="570" y="141"/>
                  </a:lnTo>
                  <a:lnTo>
                    <a:pt x="549" y="149"/>
                  </a:lnTo>
                  <a:lnTo>
                    <a:pt x="524" y="162"/>
                  </a:lnTo>
                  <a:lnTo>
                    <a:pt x="501" y="174"/>
                  </a:lnTo>
                  <a:lnTo>
                    <a:pt x="480" y="184"/>
                  </a:lnTo>
                  <a:lnTo>
                    <a:pt x="459" y="197"/>
                  </a:lnTo>
                  <a:lnTo>
                    <a:pt x="439" y="206"/>
                  </a:lnTo>
                  <a:lnTo>
                    <a:pt x="419" y="220"/>
                  </a:lnTo>
                  <a:lnTo>
                    <a:pt x="400" y="233"/>
                  </a:lnTo>
                  <a:lnTo>
                    <a:pt x="378" y="247"/>
                  </a:lnTo>
                  <a:lnTo>
                    <a:pt x="357" y="262"/>
                  </a:lnTo>
                  <a:lnTo>
                    <a:pt x="339" y="278"/>
                  </a:lnTo>
                  <a:lnTo>
                    <a:pt x="321" y="293"/>
                  </a:lnTo>
                  <a:lnTo>
                    <a:pt x="303" y="308"/>
                  </a:lnTo>
                  <a:lnTo>
                    <a:pt x="286" y="322"/>
                  </a:lnTo>
                  <a:lnTo>
                    <a:pt x="272" y="336"/>
                  </a:lnTo>
                  <a:lnTo>
                    <a:pt x="253" y="355"/>
                  </a:lnTo>
                  <a:lnTo>
                    <a:pt x="236" y="373"/>
                  </a:lnTo>
                  <a:lnTo>
                    <a:pt x="222" y="387"/>
                  </a:lnTo>
                  <a:lnTo>
                    <a:pt x="207" y="405"/>
                  </a:lnTo>
                  <a:lnTo>
                    <a:pt x="192" y="423"/>
                  </a:lnTo>
                  <a:lnTo>
                    <a:pt x="176" y="441"/>
                  </a:lnTo>
                  <a:lnTo>
                    <a:pt x="161" y="461"/>
                  </a:lnTo>
                  <a:lnTo>
                    <a:pt x="148" y="478"/>
                  </a:lnTo>
                  <a:lnTo>
                    <a:pt x="133" y="497"/>
                  </a:lnTo>
                  <a:lnTo>
                    <a:pt x="121" y="514"/>
                  </a:lnTo>
                  <a:lnTo>
                    <a:pt x="109" y="531"/>
                  </a:lnTo>
                  <a:lnTo>
                    <a:pt x="103" y="543"/>
                  </a:lnTo>
                  <a:lnTo>
                    <a:pt x="94" y="554"/>
                  </a:lnTo>
                  <a:lnTo>
                    <a:pt x="87" y="563"/>
                  </a:lnTo>
                  <a:lnTo>
                    <a:pt x="83" y="573"/>
                  </a:lnTo>
                  <a:lnTo>
                    <a:pt x="77" y="584"/>
                  </a:lnTo>
                  <a:lnTo>
                    <a:pt x="72" y="596"/>
                  </a:lnTo>
                  <a:lnTo>
                    <a:pt x="66" y="608"/>
                  </a:lnTo>
                  <a:lnTo>
                    <a:pt x="59" y="619"/>
                  </a:lnTo>
                  <a:lnTo>
                    <a:pt x="55" y="629"/>
                  </a:lnTo>
                  <a:lnTo>
                    <a:pt x="48" y="641"/>
                  </a:lnTo>
                  <a:lnTo>
                    <a:pt x="43" y="654"/>
                  </a:lnTo>
                  <a:lnTo>
                    <a:pt x="37" y="665"/>
                  </a:lnTo>
                  <a:lnTo>
                    <a:pt x="30" y="679"/>
                  </a:lnTo>
                  <a:lnTo>
                    <a:pt x="26" y="690"/>
                  </a:lnTo>
                  <a:lnTo>
                    <a:pt x="20" y="701"/>
                  </a:lnTo>
                  <a:lnTo>
                    <a:pt x="16" y="714"/>
                  </a:lnTo>
                  <a:lnTo>
                    <a:pt x="11" y="726"/>
                  </a:lnTo>
                  <a:lnTo>
                    <a:pt x="6" y="739"/>
                  </a:lnTo>
                  <a:lnTo>
                    <a:pt x="4" y="747"/>
                  </a:lnTo>
                  <a:lnTo>
                    <a:pt x="0" y="760"/>
                  </a:lnTo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3300"/>
                </a:gs>
              </a:gsLst>
              <a:path path="rect">
                <a:fillToRect t="100000" r="100000"/>
              </a:path>
            </a:gradFill>
            <a:ln w="12700" cap="rnd" cmpd="sng">
              <a:solidFill>
                <a:srgbClr val="FFCC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2400">
                <a:solidFill>
                  <a:srgbClr val="000000"/>
                </a:solidFill>
              </a:endParaRPr>
            </a:p>
          </p:txBody>
        </p:sp>
        <p:sp>
          <p:nvSpPr>
            <p:cNvPr id="372742" name="Freeform 6"/>
            <p:cNvSpPr>
              <a:spLocks/>
            </p:cNvSpPr>
            <p:nvPr/>
          </p:nvSpPr>
          <p:spPr bwMode="auto">
            <a:xfrm>
              <a:off x="2579" y="2832"/>
              <a:ext cx="1915" cy="1296"/>
            </a:xfrm>
            <a:custGeom>
              <a:avLst/>
              <a:gdLst>
                <a:gd name="T0" fmla="*/ 1031 w 1196"/>
                <a:gd name="T1" fmla="*/ 0 h 829"/>
                <a:gd name="T2" fmla="*/ 1023 w 1196"/>
                <a:gd name="T3" fmla="*/ 28 h 829"/>
                <a:gd name="T4" fmla="*/ 1010 w 1196"/>
                <a:gd name="T5" fmla="*/ 61 h 829"/>
                <a:gd name="T6" fmla="*/ 998 w 1196"/>
                <a:gd name="T7" fmla="*/ 89 h 829"/>
                <a:gd name="T8" fmla="*/ 984 w 1196"/>
                <a:gd name="T9" fmla="*/ 119 h 829"/>
                <a:gd name="T10" fmla="*/ 969 w 1196"/>
                <a:gd name="T11" fmla="*/ 150 h 829"/>
                <a:gd name="T12" fmla="*/ 950 w 1196"/>
                <a:gd name="T13" fmla="*/ 178 h 829"/>
                <a:gd name="T14" fmla="*/ 937 w 1196"/>
                <a:gd name="T15" fmla="*/ 202 h 829"/>
                <a:gd name="T16" fmla="*/ 918 w 1196"/>
                <a:gd name="T17" fmla="*/ 225 h 829"/>
                <a:gd name="T18" fmla="*/ 900 w 1196"/>
                <a:gd name="T19" fmla="*/ 252 h 829"/>
                <a:gd name="T20" fmla="*/ 885 w 1196"/>
                <a:gd name="T21" fmla="*/ 273 h 829"/>
                <a:gd name="T22" fmla="*/ 861 w 1196"/>
                <a:gd name="T23" fmla="*/ 300 h 829"/>
                <a:gd name="T24" fmla="*/ 832 w 1196"/>
                <a:gd name="T25" fmla="*/ 334 h 829"/>
                <a:gd name="T26" fmla="*/ 801 w 1196"/>
                <a:gd name="T27" fmla="*/ 366 h 829"/>
                <a:gd name="T28" fmla="*/ 768 w 1196"/>
                <a:gd name="T29" fmla="*/ 395 h 829"/>
                <a:gd name="T30" fmla="*/ 734 w 1196"/>
                <a:gd name="T31" fmla="*/ 421 h 829"/>
                <a:gd name="T32" fmla="*/ 694 w 1196"/>
                <a:gd name="T33" fmla="*/ 450 h 829"/>
                <a:gd name="T34" fmla="*/ 653 w 1196"/>
                <a:gd name="T35" fmla="*/ 477 h 829"/>
                <a:gd name="T36" fmla="*/ 609 w 1196"/>
                <a:gd name="T37" fmla="*/ 501 h 829"/>
                <a:gd name="T38" fmla="*/ 568 w 1196"/>
                <a:gd name="T39" fmla="*/ 520 h 829"/>
                <a:gd name="T40" fmla="*/ 527 w 1196"/>
                <a:gd name="T41" fmla="*/ 538 h 829"/>
                <a:gd name="T42" fmla="*/ 486 w 1196"/>
                <a:gd name="T43" fmla="*/ 552 h 829"/>
                <a:gd name="T44" fmla="*/ 443 w 1196"/>
                <a:gd name="T45" fmla="*/ 566 h 829"/>
                <a:gd name="T46" fmla="*/ 396 w 1196"/>
                <a:gd name="T47" fmla="*/ 579 h 829"/>
                <a:gd name="T48" fmla="*/ 347 w 1196"/>
                <a:gd name="T49" fmla="*/ 588 h 829"/>
                <a:gd name="T50" fmla="*/ 298 w 1196"/>
                <a:gd name="T51" fmla="*/ 595 h 829"/>
                <a:gd name="T52" fmla="*/ 245 w 1196"/>
                <a:gd name="T53" fmla="*/ 597 h 829"/>
                <a:gd name="T54" fmla="*/ 195 w 1196"/>
                <a:gd name="T55" fmla="*/ 597 h 829"/>
                <a:gd name="T56" fmla="*/ 0 w 1196"/>
                <a:gd name="T57" fmla="*/ 676 h 829"/>
                <a:gd name="T58" fmla="*/ 195 w 1196"/>
                <a:gd name="T59" fmla="*/ 769 h 829"/>
                <a:gd name="T60" fmla="*/ 253 w 1196"/>
                <a:gd name="T61" fmla="*/ 769 h 829"/>
                <a:gd name="T62" fmla="*/ 309 w 1196"/>
                <a:gd name="T63" fmla="*/ 764 h 829"/>
                <a:gd name="T64" fmla="*/ 358 w 1196"/>
                <a:gd name="T65" fmla="*/ 759 h 829"/>
                <a:gd name="T66" fmla="*/ 407 w 1196"/>
                <a:gd name="T67" fmla="*/ 750 h 829"/>
                <a:gd name="T68" fmla="*/ 453 w 1196"/>
                <a:gd name="T69" fmla="*/ 740 h 829"/>
                <a:gd name="T70" fmla="*/ 506 w 1196"/>
                <a:gd name="T71" fmla="*/ 728 h 829"/>
                <a:gd name="T72" fmla="*/ 550 w 1196"/>
                <a:gd name="T73" fmla="*/ 712 h 829"/>
                <a:gd name="T74" fmla="*/ 600 w 1196"/>
                <a:gd name="T75" fmla="*/ 694 h 829"/>
                <a:gd name="T76" fmla="*/ 644 w 1196"/>
                <a:gd name="T77" fmla="*/ 675 h 829"/>
                <a:gd name="T78" fmla="*/ 691 w 1196"/>
                <a:gd name="T79" fmla="*/ 651 h 829"/>
                <a:gd name="T80" fmla="*/ 734 w 1196"/>
                <a:gd name="T81" fmla="*/ 628 h 829"/>
                <a:gd name="T82" fmla="*/ 773 w 1196"/>
                <a:gd name="T83" fmla="*/ 604 h 829"/>
                <a:gd name="T84" fmla="*/ 814 w 1196"/>
                <a:gd name="T85" fmla="*/ 576 h 829"/>
                <a:gd name="T86" fmla="*/ 854 w 1196"/>
                <a:gd name="T87" fmla="*/ 547 h 829"/>
                <a:gd name="T88" fmla="*/ 891 w 1196"/>
                <a:gd name="T89" fmla="*/ 516 h 829"/>
                <a:gd name="T90" fmla="*/ 921 w 1196"/>
                <a:gd name="T91" fmla="*/ 488 h 829"/>
                <a:gd name="T92" fmla="*/ 957 w 1196"/>
                <a:gd name="T93" fmla="*/ 451 h 829"/>
                <a:gd name="T94" fmla="*/ 987 w 1196"/>
                <a:gd name="T95" fmla="*/ 419 h 829"/>
                <a:gd name="T96" fmla="*/ 1017 w 1196"/>
                <a:gd name="T97" fmla="*/ 383 h 829"/>
                <a:gd name="T98" fmla="*/ 1045 w 1196"/>
                <a:gd name="T99" fmla="*/ 345 h 829"/>
                <a:gd name="T100" fmla="*/ 1072 w 1196"/>
                <a:gd name="T101" fmla="*/ 308 h 829"/>
                <a:gd name="T102" fmla="*/ 1091 w 1196"/>
                <a:gd name="T103" fmla="*/ 280 h 829"/>
                <a:gd name="T104" fmla="*/ 1105 w 1196"/>
                <a:gd name="T105" fmla="*/ 259 h 829"/>
                <a:gd name="T106" fmla="*/ 1116 w 1196"/>
                <a:gd name="T107" fmla="*/ 239 h 829"/>
                <a:gd name="T108" fmla="*/ 1128 w 1196"/>
                <a:gd name="T109" fmla="*/ 214 h 829"/>
                <a:gd name="T110" fmla="*/ 1139 w 1196"/>
                <a:gd name="T111" fmla="*/ 195 h 829"/>
                <a:gd name="T112" fmla="*/ 1151 w 1196"/>
                <a:gd name="T113" fmla="*/ 169 h 829"/>
                <a:gd name="T114" fmla="*/ 1164 w 1196"/>
                <a:gd name="T115" fmla="*/ 144 h 829"/>
                <a:gd name="T116" fmla="*/ 1174 w 1196"/>
                <a:gd name="T117" fmla="*/ 122 h 829"/>
                <a:gd name="T118" fmla="*/ 1182 w 1196"/>
                <a:gd name="T119" fmla="*/ 96 h 829"/>
                <a:gd name="T120" fmla="*/ 1190 w 1196"/>
                <a:gd name="T121" fmla="*/ 74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96" h="829">
                  <a:moveTo>
                    <a:pt x="1195" y="63"/>
                  </a:moveTo>
                  <a:lnTo>
                    <a:pt x="1031" y="0"/>
                  </a:lnTo>
                  <a:lnTo>
                    <a:pt x="1027" y="14"/>
                  </a:lnTo>
                  <a:lnTo>
                    <a:pt x="1023" y="28"/>
                  </a:lnTo>
                  <a:lnTo>
                    <a:pt x="1016" y="44"/>
                  </a:lnTo>
                  <a:lnTo>
                    <a:pt x="1010" y="61"/>
                  </a:lnTo>
                  <a:lnTo>
                    <a:pt x="1003" y="77"/>
                  </a:lnTo>
                  <a:lnTo>
                    <a:pt x="998" y="89"/>
                  </a:lnTo>
                  <a:lnTo>
                    <a:pt x="990" y="106"/>
                  </a:lnTo>
                  <a:lnTo>
                    <a:pt x="984" y="119"/>
                  </a:lnTo>
                  <a:lnTo>
                    <a:pt x="976" y="136"/>
                  </a:lnTo>
                  <a:lnTo>
                    <a:pt x="969" y="150"/>
                  </a:lnTo>
                  <a:lnTo>
                    <a:pt x="959" y="164"/>
                  </a:lnTo>
                  <a:lnTo>
                    <a:pt x="950" y="178"/>
                  </a:lnTo>
                  <a:lnTo>
                    <a:pt x="944" y="189"/>
                  </a:lnTo>
                  <a:lnTo>
                    <a:pt x="937" y="202"/>
                  </a:lnTo>
                  <a:lnTo>
                    <a:pt x="928" y="214"/>
                  </a:lnTo>
                  <a:lnTo>
                    <a:pt x="918" y="225"/>
                  </a:lnTo>
                  <a:lnTo>
                    <a:pt x="909" y="239"/>
                  </a:lnTo>
                  <a:lnTo>
                    <a:pt x="900" y="252"/>
                  </a:lnTo>
                  <a:lnTo>
                    <a:pt x="893" y="262"/>
                  </a:lnTo>
                  <a:lnTo>
                    <a:pt x="885" y="273"/>
                  </a:lnTo>
                  <a:lnTo>
                    <a:pt x="874" y="287"/>
                  </a:lnTo>
                  <a:lnTo>
                    <a:pt x="861" y="300"/>
                  </a:lnTo>
                  <a:lnTo>
                    <a:pt x="847" y="318"/>
                  </a:lnTo>
                  <a:lnTo>
                    <a:pt x="832" y="334"/>
                  </a:lnTo>
                  <a:lnTo>
                    <a:pt x="817" y="350"/>
                  </a:lnTo>
                  <a:lnTo>
                    <a:pt x="801" y="366"/>
                  </a:lnTo>
                  <a:lnTo>
                    <a:pt x="782" y="383"/>
                  </a:lnTo>
                  <a:lnTo>
                    <a:pt x="768" y="395"/>
                  </a:lnTo>
                  <a:lnTo>
                    <a:pt x="752" y="406"/>
                  </a:lnTo>
                  <a:lnTo>
                    <a:pt x="734" y="421"/>
                  </a:lnTo>
                  <a:lnTo>
                    <a:pt x="715" y="436"/>
                  </a:lnTo>
                  <a:lnTo>
                    <a:pt x="694" y="450"/>
                  </a:lnTo>
                  <a:lnTo>
                    <a:pt x="674" y="463"/>
                  </a:lnTo>
                  <a:lnTo>
                    <a:pt x="653" y="477"/>
                  </a:lnTo>
                  <a:lnTo>
                    <a:pt x="630" y="489"/>
                  </a:lnTo>
                  <a:lnTo>
                    <a:pt x="609" y="501"/>
                  </a:lnTo>
                  <a:lnTo>
                    <a:pt x="588" y="510"/>
                  </a:lnTo>
                  <a:lnTo>
                    <a:pt x="568" y="520"/>
                  </a:lnTo>
                  <a:lnTo>
                    <a:pt x="549" y="529"/>
                  </a:lnTo>
                  <a:lnTo>
                    <a:pt x="527" y="538"/>
                  </a:lnTo>
                  <a:lnTo>
                    <a:pt x="507" y="545"/>
                  </a:lnTo>
                  <a:lnTo>
                    <a:pt x="486" y="552"/>
                  </a:lnTo>
                  <a:lnTo>
                    <a:pt x="462" y="559"/>
                  </a:lnTo>
                  <a:lnTo>
                    <a:pt x="443" y="566"/>
                  </a:lnTo>
                  <a:lnTo>
                    <a:pt x="419" y="572"/>
                  </a:lnTo>
                  <a:lnTo>
                    <a:pt x="396" y="579"/>
                  </a:lnTo>
                  <a:lnTo>
                    <a:pt x="372" y="585"/>
                  </a:lnTo>
                  <a:lnTo>
                    <a:pt x="347" y="588"/>
                  </a:lnTo>
                  <a:lnTo>
                    <a:pt x="320" y="592"/>
                  </a:lnTo>
                  <a:lnTo>
                    <a:pt x="298" y="595"/>
                  </a:lnTo>
                  <a:lnTo>
                    <a:pt x="273" y="596"/>
                  </a:lnTo>
                  <a:lnTo>
                    <a:pt x="245" y="597"/>
                  </a:lnTo>
                  <a:lnTo>
                    <a:pt x="223" y="597"/>
                  </a:lnTo>
                  <a:lnTo>
                    <a:pt x="195" y="597"/>
                  </a:lnTo>
                  <a:lnTo>
                    <a:pt x="195" y="538"/>
                  </a:lnTo>
                  <a:lnTo>
                    <a:pt x="0" y="676"/>
                  </a:lnTo>
                  <a:lnTo>
                    <a:pt x="195" y="828"/>
                  </a:lnTo>
                  <a:lnTo>
                    <a:pt x="195" y="769"/>
                  </a:lnTo>
                  <a:lnTo>
                    <a:pt x="225" y="769"/>
                  </a:lnTo>
                  <a:lnTo>
                    <a:pt x="253" y="769"/>
                  </a:lnTo>
                  <a:lnTo>
                    <a:pt x="283" y="766"/>
                  </a:lnTo>
                  <a:lnTo>
                    <a:pt x="309" y="764"/>
                  </a:lnTo>
                  <a:lnTo>
                    <a:pt x="334" y="762"/>
                  </a:lnTo>
                  <a:lnTo>
                    <a:pt x="358" y="759"/>
                  </a:lnTo>
                  <a:lnTo>
                    <a:pt x="384" y="755"/>
                  </a:lnTo>
                  <a:lnTo>
                    <a:pt x="407" y="750"/>
                  </a:lnTo>
                  <a:lnTo>
                    <a:pt x="429" y="746"/>
                  </a:lnTo>
                  <a:lnTo>
                    <a:pt x="453" y="740"/>
                  </a:lnTo>
                  <a:lnTo>
                    <a:pt x="482" y="733"/>
                  </a:lnTo>
                  <a:lnTo>
                    <a:pt x="506" y="728"/>
                  </a:lnTo>
                  <a:lnTo>
                    <a:pt x="528" y="719"/>
                  </a:lnTo>
                  <a:lnTo>
                    <a:pt x="550" y="712"/>
                  </a:lnTo>
                  <a:lnTo>
                    <a:pt x="577" y="704"/>
                  </a:lnTo>
                  <a:lnTo>
                    <a:pt x="600" y="694"/>
                  </a:lnTo>
                  <a:lnTo>
                    <a:pt x="621" y="684"/>
                  </a:lnTo>
                  <a:lnTo>
                    <a:pt x="644" y="675"/>
                  </a:lnTo>
                  <a:lnTo>
                    <a:pt x="669" y="662"/>
                  </a:lnTo>
                  <a:lnTo>
                    <a:pt x="691" y="651"/>
                  </a:lnTo>
                  <a:lnTo>
                    <a:pt x="713" y="641"/>
                  </a:lnTo>
                  <a:lnTo>
                    <a:pt x="734" y="628"/>
                  </a:lnTo>
                  <a:lnTo>
                    <a:pt x="752" y="617"/>
                  </a:lnTo>
                  <a:lnTo>
                    <a:pt x="773" y="604"/>
                  </a:lnTo>
                  <a:lnTo>
                    <a:pt x="793" y="592"/>
                  </a:lnTo>
                  <a:lnTo>
                    <a:pt x="814" y="576"/>
                  </a:lnTo>
                  <a:lnTo>
                    <a:pt x="835" y="562"/>
                  </a:lnTo>
                  <a:lnTo>
                    <a:pt x="854" y="547"/>
                  </a:lnTo>
                  <a:lnTo>
                    <a:pt x="872" y="530"/>
                  </a:lnTo>
                  <a:lnTo>
                    <a:pt x="891" y="516"/>
                  </a:lnTo>
                  <a:lnTo>
                    <a:pt x="907" y="502"/>
                  </a:lnTo>
                  <a:lnTo>
                    <a:pt x="921" y="488"/>
                  </a:lnTo>
                  <a:lnTo>
                    <a:pt x="941" y="470"/>
                  </a:lnTo>
                  <a:lnTo>
                    <a:pt x="957" y="451"/>
                  </a:lnTo>
                  <a:lnTo>
                    <a:pt x="971" y="436"/>
                  </a:lnTo>
                  <a:lnTo>
                    <a:pt x="987" y="419"/>
                  </a:lnTo>
                  <a:lnTo>
                    <a:pt x="1002" y="401"/>
                  </a:lnTo>
                  <a:lnTo>
                    <a:pt x="1017" y="383"/>
                  </a:lnTo>
                  <a:lnTo>
                    <a:pt x="1031" y="363"/>
                  </a:lnTo>
                  <a:lnTo>
                    <a:pt x="1045" y="345"/>
                  </a:lnTo>
                  <a:lnTo>
                    <a:pt x="1061" y="325"/>
                  </a:lnTo>
                  <a:lnTo>
                    <a:pt x="1072" y="308"/>
                  </a:lnTo>
                  <a:lnTo>
                    <a:pt x="1084" y="291"/>
                  </a:lnTo>
                  <a:lnTo>
                    <a:pt x="1091" y="280"/>
                  </a:lnTo>
                  <a:lnTo>
                    <a:pt x="1100" y="269"/>
                  </a:lnTo>
                  <a:lnTo>
                    <a:pt x="1105" y="259"/>
                  </a:lnTo>
                  <a:lnTo>
                    <a:pt x="1109" y="251"/>
                  </a:lnTo>
                  <a:lnTo>
                    <a:pt x="1116" y="239"/>
                  </a:lnTo>
                  <a:lnTo>
                    <a:pt x="1121" y="227"/>
                  </a:lnTo>
                  <a:lnTo>
                    <a:pt x="1128" y="214"/>
                  </a:lnTo>
                  <a:lnTo>
                    <a:pt x="1133" y="204"/>
                  </a:lnTo>
                  <a:lnTo>
                    <a:pt x="1139" y="195"/>
                  </a:lnTo>
                  <a:lnTo>
                    <a:pt x="1146" y="182"/>
                  </a:lnTo>
                  <a:lnTo>
                    <a:pt x="1151" y="169"/>
                  </a:lnTo>
                  <a:lnTo>
                    <a:pt x="1157" y="157"/>
                  </a:lnTo>
                  <a:lnTo>
                    <a:pt x="1164" y="144"/>
                  </a:lnTo>
                  <a:lnTo>
                    <a:pt x="1168" y="131"/>
                  </a:lnTo>
                  <a:lnTo>
                    <a:pt x="1174" y="122"/>
                  </a:lnTo>
                  <a:lnTo>
                    <a:pt x="1178" y="109"/>
                  </a:lnTo>
                  <a:lnTo>
                    <a:pt x="1182" y="96"/>
                  </a:lnTo>
                  <a:lnTo>
                    <a:pt x="1186" y="84"/>
                  </a:lnTo>
                  <a:lnTo>
                    <a:pt x="1190" y="74"/>
                  </a:lnTo>
                  <a:lnTo>
                    <a:pt x="1195" y="63"/>
                  </a:lnTo>
                </a:path>
              </a:pathLst>
            </a:custGeom>
            <a:gradFill rotWithShape="0">
              <a:gsLst>
                <a:gs pos="0">
                  <a:srgbClr val="FFCC66"/>
                </a:gs>
                <a:gs pos="100000">
                  <a:srgbClr val="FF3300"/>
                </a:gs>
              </a:gsLst>
              <a:path path="rect">
                <a:fillToRect l="100000" b="100000"/>
              </a:path>
            </a:gradFill>
            <a:ln w="12700" cap="rnd" cmpd="sng">
              <a:solidFill>
                <a:srgbClr val="FFCC66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2400">
                <a:solidFill>
                  <a:srgbClr val="000000"/>
                </a:solidFill>
              </a:endParaRPr>
            </a:p>
          </p:txBody>
        </p:sp>
        <p:sp>
          <p:nvSpPr>
            <p:cNvPr id="372743" name="Oval 7"/>
            <p:cNvSpPr>
              <a:spLocks noChangeArrowheads="1"/>
            </p:cNvSpPr>
            <p:nvPr/>
          </p:nvSpPr>
          <p:spPr bwMode="auto">
            <a:xfrm>
              <a:off x="1149" y="1017"/>
              <a:ext cx="1510" cy="56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PLANLA</a:t>
              </a:r>
              <a:endParaRPr lang="en-AU" b="1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72744" name="Oval 8"/>
            <p:cNvSpPr>
              <a:spLocks noChangeArrowheads="1"/>
            </p:cNvSpPr>
            <p:nvPr/>
          </p:nvSpPr>
          <p:spPr bwMode="auto">
            <a:xfrm>
              <a:off x="3053" y="3157"/>
              <a:ext cx="1510" cy="5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KONTROL</a:t>
              </a:r>
            </a:p>
            <a:p>
              <a:pPr algn="ctr" eaLnBrk="0" fontAlgn="base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A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ET</a:t>
              </a:r>
            </a:p>
          </p:txBody>
        </p:sp>
        <p:sp>
          <p:nvSpPr>
            <p:cNvPr id="372745" name="Oval 9"/>
            <p:cNvSpPr>
              <a:spLocks noChangeArrowheads="1"/>
            </p:cNvSpPr>
            <p:nvPr/>
          </p:nvSpPr>
          <p:spPr bwMode="auto">
            <a:xfrm>
              <a:off x="3338" y="1405"/>
              <a:ext cx="1510" cy="575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UYGULA</a:t>
              </a:r>
            </a:p>
          </p:txBody>
        </p:sp>
        <p:sp>
          <p:nvSpPr>
            <p:cNvPr id="372746" name="Oval 10"/>
            <p:cNvSpPr>
              <a:spLocks noChangeArrowheads="1"/>
            </p:cNvSpPr>
            <p:nvPr/>
          </p:nvSpPr>
          <p:spPr bwMode="auto">
            <a:xfrm>
              <a:off x="864" y="2768"/>
              <a:ext cx="1510" cy="57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ÖNLEM AL</a:t>
              </a:r>
            </a:p>
          </p:txBody>
        </p:sp>
        <p:sp>
          <p:nvSpPr>
            <p:cNvPr id="372747" name="Oval 11"/>
            <p:cNvSpPr>
              <a:spLocks noChangeArrowheads="1"/>
            </p:cNvSpPr>
            <p:nvPr/>
          </p:nvSpPr>
          <p:spPr bwMode="auto">
            <a:xfrm>
              <a:off x="2160" y="1728"/>
              <a:ext cx="1307" cy="1201"/>
            </a:xfrm>
            <a:prstGeom prst="ellipse">
              <a:avLst/>
            </a:prstGeom>
            <a:solidFill>
              <a:srgbClr val="99CC00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2400">
                <a:solidFill>
                  <a:srgbClr val="000000"/>
                </a:solidFill>
              </a:endParaRPr>
            </a:p>
          </p:txBody>
        </p:sp>
        <p:sp>
          <p:nvSpPr>
            <p:cNvPr id="372748" name="Line 12"/>
            <p:cNvSpPr>
              <a:spLocks noChangeShapeType="1"/>
            </p:cNvSpPr>
            <p:nvPr/>
          </p:nvSpPr>
          <p:spPr bwMode="auto">
            <a:xfrm>
              <a:off x="2856" y="1725"/>
              <a:ext cx="0" cy="12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2400">
                <a:solidFill>
                  <a:srgbClr val="000000"/>
                </a:solidFill>
              </a:endParaRPr>
            </a:p>
          </p:txBody>
        </p:sp>
        <p:sp>
          <p:nvSpPr>
            <p:cNvPr id="372749" name="Line 13"/>
            <p:cNvSpPr>
              <a:spLocks noChangeShapeType="1"/>
            </p:cNvSpPr>
            <p:nvPr/>
          </p:nvSpPr>
          <p:spPr bwMode="auto">
            <a:xfrm>
              <a:off x="2164" y="2401"/>
              <a:ext cx="13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2400">
                <a:solidFill>
                  <a:srgbClr val="000000"/>
                </a:solidFill>
              </a:endParaRPr>
            </a:p>
          </p:txBody>
        </p:sp>
        <p:sp>
          <p:nvSpPr>
            <p:cNvPr id="372750" name="Rectangle 14"/>
            <p:cNvSpPr>
              <a:spLocks noChangeArrowheads="1"/>
            </p:cNvSpPr>
            <p:nvPr/>
          </p:nvSpPr>
          <p:spPr bwMode="auto">
            <a:xfrm>
              <a:off x="2933" y="1950"/>
              <a:ext cx="23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800" b="1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372751" name="Rectangle 15"/>
            <p:cNvSpPr>
              <a:spLocks noChangeArrowheads="1"/>
            </p:cNvSpPr>
            <p:nvPr/>
          </p:nvSpPr>
          <p:spPr bwMode="auto">
            <a:xfrm>
              <a:off x="2928" y="2400"/>
              <a:ext cx="26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800" b="1">
                  <a:solidFill>
                    <a:srgbClr val="000000"/>
                  </a:solidFill>
                </a:rPr>
                <a:t>U</a:t>
              </a:r>
            </a:p>
          </p:txBody>
        </p:sp>
        <p:sp>
          <p:nvSpPr>
            <p:cNvPr id="372752" name="Rectangle 16"/>
            <p:cNvSpPr>
              <a:spLocks noChangeArrowheads="1"/>
            </p:cNvSpPr>
            <p:nvPr/>
          </p:nvSpPr>
          <p:spPr bwMode="auto">
            <a:xfrm>
              <a:off x="2448" y="2448"/>
              <a:ext cx="24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800" b="1">
                  <a:solidFill>
                    <a:srgbClr val="000000"/>
                  </a:solidFill>
                </a:rPr>
                <a:t>K</a:t>
              </a:r>
            </a:p>
          </p:txBody>
        </p:sp>
        <p:sp>
          <p:nvSpPr>
            <p:cNvPr id="372753" name="Rectangle 17"/>
            <p:cNvSpPr>
              <a:spLocks noChangeArrowheads="1"/>
            </p:cNvSpPr>
            <p:nvPr/>
          </p:nvSpPr>
          <p:spPr bwMode="auto">
            <a:xfrm>
              <a:off x="2395" y="1950"/>
              <a:ext cx="27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AU" sz="2800" b="1">
                  <a:solidFill>
                    <a:srgbClr val="000000"/>
                  </a:solidFill>
                </a:rPr>
                <a:t>Ö</a:t>
              </a:r>
            </a:p>
          </p:txBody>
        </p:sp>
        <p:sp>
          <p:nvSpPr>
            <p:cNvPr id="372754" name="Text Box 18"/>
            <p:cNvSpPr txBox="1">
              <a:spLocks noChangeArrowheads="1"/>
            </p:cNvSpPr>
            <p:nvPr/>
          </p:nvSpPr>
          <p:spPr bwMode="auto">
            <a:xfrm>
              <a:off x="1584" y="240"/>
              <a:ext cx="25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r-TR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 DÖNGÜSÜ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9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91" t="14605" r="26149" b="21155"/>
          <a:stretch/>
        </p:blipFill>
        <p:spPr>
          <a:xfrm>
            <a:off x="3210128" y="1690688"/>
            <a:ext cx="5029200" cy="350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25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46" t="12816" r="25940" b="4022"/>
          <a:stretch/>
        </p:blipFill>
        <p:spPr>
          <a:xfrm>
            <a:off x="3453318" y="1138138"/>
            <a:ext cx="4669277" cy="49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69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tr-TR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GÖSTERGELER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84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Göstergeler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545" r="31383" b="14278"/>
          <a:stretch/>
        </p:blipFill>
        <p:spPr>
          <a:xfrm>
            <a:off x="1454728" y="2022764"/>
            <a:ext cx="8298872" cy="29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538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Göstergeler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29" r="31392" b="49176"/>
          <a:stretch/>
        </p:blipFill>
        <p:spPr>
          <a:xfrm>
            <a:off x="1177637" y="1801092"/>
            <a:ext cx="9116290" cy="28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9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Göstergeler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25" r="32153" b="40387"/>
          <a:stretch/>
        </p:blipFill>
        <p:spPr>
          <a:xfrm>
            <a:off x="1302328" y="1690688"/>
            <a:ext cx="8326582" cy="311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PROGRAM ÖZDEĞERLENDİRME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ve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AKRAN DEĞERLENDİRME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747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Pilot </a:t>
            </a:r>
            <a:r>
              <a:rPr lang="tr-TR" dirty="0"/>
              <a:t>uygulama için </a:t>
            </a:r>
            <a:r>
              <a:rPr lang="tr-TR" dirty="0" smtClean="0"/>
              <a:t>bazı </a:t>
            </a:r>
            <a:r>
              <a:rPr lang="tr-TR" dirty="0"/>
              <a:t>yükseköğretim kurumları seçilmiş </a:t>
            </a:r>
            <a:r>
              <a:rPr lang="tr-TR" dirty="0" smtClean="0"/>
              <a:t>durumda</a:t>
            </a:r>
          </a:p>
          <a:p>
            <a:pPr>
              <a:lnSpc>
                <a:spcPct val="150000"/>
              </a:lnSpc>
            </a:pPr>
            <a:r>
              <a:rPr lang="tr-TR" dirty="0"/>
              <a:t>(Sivas Cumhuriyet Üniversitesi, Ankara </a:t>
            </a:r>
            <a:r>
              <a:rPr lang="tr-TR" dirty="0"/>
              <a:t>Üniversitesi, Ankara Yıldırım Beyazıt Üniversitesi, Akdeniz Üniversitesi, Artvin Çoruh Üniversitesi, Başkent Üniversitesi, Beykent Üniversitesi, Bolu Üniversitesi, Giresun Üniversitesi, Kocaeli Üniversitesi, Marmara Üniversitesi, </a:t>
            </a:r>
            <a:r>
              <a:rPr lang="tr-TR" dirty="0" err="1"/>
              <a:t>Medipol</a:t>
            </a:r>
            <a:r>
              <a:rPr lang="tr-TR" dirty="0"/>
              <a:t> Üniversitesi, Selçuk Üniversitesi, </a:t>
            </a:r>
            <a:r>
              <a:rPr lang="tr-TR" dirty="0" smtClean="0"/>
              <a:t>Uludağ </a:t>
            </a:r>
            <a:r>
              <a:rPr lang="tr-TR" dirty="0"/>
              <a:t>Üniversitesi ve Yeditepe Üniversitesi)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09068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Yüksek Öğretim Kalite Kurulu </a:t>
            </a:r>
            <a:r>
              <a:rPr lang="tr-TR" dirty="0" smtClean="0"/>
              <a:t>tarafından hazırlanmış olan yazılım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 smtClean="0"/>
              <a:t>2 </a:t>
            </a:r>
            <a:r>
              <a:rPr lang="tr-TR" dirty="0" smtClean="0"/>
              <a:t>ay içinde tüm üniversitelerde </a:t>
            </a:r>
            <a:r>
              <a:rPr lang="tr-TR" dirty="0" smtClean="0"/>
              <a:t>kullanılabilecek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Kılavuz </a:t>
            </a:r>
            <a:r>
              <a:rPr lang="tr-TR" dirty="0" smtClean="0"/>
              <a:t>hazırlanmış </a:t>
            </a:r>
            <a:r>
              <a:rPr lang="tr-TR" dirty="0" smtClean="0"/>
              <a:t>durumda</a:t>
            </a:r>
            <a:endParaRPr lang="tr-TR" dirty="0" smtClean="0"/>
          </a:p>
          <a:p>
            <a:pPr algn="just"/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3846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Üniversiteler </a:t>
            </a:r>
            <a:r>
              <a:rPr lang="tr-TR" dirty="0"/>
              <a:t>bu yazılım </a:t>
            </a:r>
            <a:r>
              <a:rPr lang="tr-TR" dirty="0" smtClean="0"/>
              <a:t>ile; </a:t>
            </a:r>
            <a:r>
              <a:rPr lang="tr-TR" dirty="0"/>
              <a:t>programlarını </a:t>
            </a:r>
            <a:r>
              <a:rPr lang="tr-TR" dirty="0" smtClean="0"/>
              <a:t>çeşitli ölçütlerle </a:t>
            </a:r>
            <a:r>
              <a:rPr lang="tr-TR" dirty="0"/>
              <a:t>izleyebilecek ve değerlendirmeler yapabilecekler. 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r>
              <a:rPr lang="tr-TR" dirty="0" smtClean="0"/>
              <a:t>Ayrıca </a:t>
            </a:r>
            <a:r>
              <a:rPr lang="tr-TR" dirty="0"/>
              <a:t>programlarının yeterliliklerini, güçlü ve gelişmeye açık yönlerini görerek, program akreditasyon süreçleri hakkında deneyim kazanabilecekler. </a:t>
            </a:r>
          </a:p>
        </p:txBody>
      </p:sp>
    </p:spTree>
    <p:extLst>
      <p:ext uri="{BB962C8B-B14F-4D97-AF65-F5344CB8AC3E}">
        <p14:creationId xmlns:p14="http://schemas.microsoft.com/office/powerpoint/2010/main" val="112461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5065" t="14870" r="26283" b="9188"/>
          <a:stretch/>
        </p:blipFill>
        <p:spPr>
          <a:xfrm>
            <a:off x="2568313" y="1264597"/>
            <a:ext cx="6935539" cy="515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90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Sistem </a:t>
            </a:r>
            <a:r>
              <a:rPr lang="tr-TR" dirty="0"/>
              <a:t>kalite </a:t>
            </a:r>
            <a:r>
              <a:rPr lang="tr-TR" dirty="0" smtClean="0"/>
              <a:t>süreçlerini </a:t>
            </a:r>
            <a:r>
              <a:rPr lang="tr-TR" dirty="0"/>
              <a:t>görünür hale </a:t>
            </a:r>
            <a:r>
              <a:rPr lang="tr-TR" dirty="0" smtClean="0"/>
              <a:t>getirecek </a:t>
            </a:r>
            <a:r>
              <a:rPr lang="tr-TR" dirty="0"/>
              <a:t>ve bu </a:t>
            </a:r>
            <a:r>
              <a:rPr lang="tr-TR" dirty="0" smtClean="0"/>
              <a:t>görünürlük </a:t>
            </a:r>
            <a:r>
              <a:rPr lang="tr-TR" dirty="0"/>
              <a:t>iyileşme çalışmalarına ivme </a:t>
            </a:r>
            <a:r>
              <a:rPr lang="tr-TR" dirty="0" smtClean="0"/>
              <a:t>kazandırabilecek,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/>
              <a:t>Sisteme yüklenen </a:t>
            </a:r>
            <a:r>
              <a:rPr lang="tr-TR" dirty="0" smtClean="0"/>
              <a:t>verilerle </a:t>
            </a:r>
            <a:r>
              <a:rPr lang="tr-TR" dirty="0"/>
              <a:t>kurumsal </a:t>
            </a:r>
            <a:r>
              <a:rPr lang="tr-TR" dirty="0" smtClean="0"/>
              <a:t>hafıza güçlendirilmiş olacaktır.</a:t>
            </a:r>
            <a:endParaRPr lang="tr-TR" dirty="0" smtClean="0"/>
          </a:p>
          <a:p>
            <a:pPr marL="0" indent="0">
              <a:lnSpc>
                <a:spcPct val="15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50600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Geliştirilen yazılımın en önemli özelliği; kurumların ön lisans, lisans, yüksek lisans ve doktora programlarının öz değerlendirme ve dış değerlendirmelerini web tabanlı olarak yapmalarına imkân </a:t>
            </a:r>
            <a:r>
              <a:rPr lang="tr-TR" dirty="0" smtClean="0"/>
              <a:t>sağlamasıdır.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00107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b="1" dirty="0" smtClean="0">
                <a:solidFill>
                  <a:srgbClr val="FF0000"/>
                </a:solidFill>
              </a:rPr>
              <a:t>YÖK </a:t>
            </a:r>
            <a:r>
              <a:rPr lang="tr-TR" b="1" dirty="0">
                <a:solidFill>
                  <a:srgbClr val="FF0000"/>
                </a:solidFill>
              </a:rPr>
              <a:t>KALİTE KURULU </a:t>
            </a:r>
            <a:r>
              <a:rPr lang="tr-TR" b="1" dirty="0" smtClean="0">
                <a:solidFill>
                  <a:srgbClr val="FF0000"/>
                </a:solidFill>
              </a:rPr>
              <a:t>tarafından </a:t>
            </a:r>
            <a:r>
              <a:rPr lang="tr-TR" b="1" dirty="0">
                <a:solidFill>
                  <a:srgbClr val="FF0000"/>
                </a:solidFill>
              </a:rPr>
              <a:t>hazırlanan yazılım</a:t>
            </a:r>
            <a:br>
              <a:rPr lang="tr-TR" b="1" dirty="0">
                <a:solidFill>
                  <a:srgbClr val="FF0000"/>
                </a:solidFill>
              </a:rPr>
            </a:b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 rotWithShape="1">
          <a:blip r:embed="rId2"/>
          <a:srcRect l="9928" t="13710" r="10598" b="12301"/>
          <a:stretch/>
        </p:blipFill>
        <p:spPr>
          <a:xfrm>
            <a:off x="1459149" y="2208179"/>
            <a:ext cx="8871626" cy="4095344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498060" y="6468894"/>
            <a:ext cx="2110902" cy="389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smtClean="0"/>
              <a:t>Yükseköğretim Kalite Kurulu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40733619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02" t="18181" r="10724" b="7375"/>
          <a:stretch/>
        </p:blipFill>
        <p:spPr>
          <a:xfrm>
            <a:off x="1410512" y="1690688"/>
            <a:ext cx="8920262" cy="4953303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624518" y="6468894"/>
            <a:ext cx="2140086" cy="389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smtClean="0"/>
              <a:t>Yükseköğretim Kalite Kurulu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3390829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51" t="11921" r="11479" b="16093"/>
          <a:stretch/>
        </p:blipFill>
        <p:spPr>
          <a:xfrm>
            <a:off x="1527243" y="1780162"/>
            <a:ext cx="8754893" cy="454281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887166" y="6468894"/>
            <a:ext cx="2052536" cy="389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smtClean="0"/>
              <a:t>Yükseköğretim Kalite Kurulu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9806220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Öz Değerlendirme ve Akran Değerlendirme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/>
              <a:t>Programa ait sayısal bilgiler</a:t>
            </a:r>
          </a:p>
          <a:p>
            <a:r>
              <a:rPr lang="tr-TR" dirty="0" smtClean="0"/>
              <a:t>Öğrenciler; kabul</a:t>
            </a:r>
            <a:r>
              <a:rPr lang="tr-TR" dirty="0"/>
              <a:t>, gelişim, tanınma, danışmanlık, geçişler, önceki </a:t>
            </a:r>
            <a:r>
              <a:rPr lang="tr-TR" dirty="0" smtClean="0"/>
              <a:t>öğrenmeler, </a:t>
            </a:r>
            <a:r>
              <a:rPr lang="tr-TR" dirty="0"/>
              <a:t>mezunlar</a:t>
            </a:r>
          </a:p>
          <a:p>
            <a:r>
              <a:rPr lang="tr-TR" dirty="0" smtClean="0"/>
              <a:t>Program </a:t>
            </a:r>
            <a:r>
              <a:rPr lang="tr-TR" dirty="0"/>
              <a:t>eğitim </a:t>
            </a:r>
            <a:r>
              <a:rPr lang="tr-TR" dirty="0" smtClean="0"/>
              <a:t>amaçları, </a:t>
            </a:r>
          </a:p>
          <a:p>
            <a:r>
              <a:rPr lang="tr-TR" dirty="0"/>
              <a:t>İ</a:t>
            </a:r>
            <a:r>
              <a:rPr lang="tr-TR" dirty="0" smtClean="0"/>
              <a:t>ç </a:t>
            </a:r>
            <a:r>
              <a:rPr lang="tr-TR" dirty="0"/>
              <a:t>ve dış paydaş katılımı</a:t>
            </a:r>
          </a:p>
          <a:p>
            <a:r>
              <a:rPr lang="tr-TR" dirty="0" smtClean="0"/>
              <a:t>Program çıktıları (eğitim </a:t>
            </a:r>
            <a:r>
              <a:rPr lang="tr-TR" dirty="0"/>
              <a:t>amaçlarına uygun bilgi, beceri ve yetkinliklerini kapsamalı ve program</a:t>
            </a:r>
          </a:p>
          <a:p>
            <a:pPr marL="0" indent="0">
              <a:buNone/>
            </a:pPr>
            <a:r>
              <a:rPr lang="tr-TR" dirty="0" smtClean="0"/>
              <a:t>    ve </a:t>
            </a:r>
            <a:r>
              <a:rPr lang="tr-TR" dirty="0"/>
              <a:t>öğrenci bazında </a:t>
            </a:r>
            <a:r>
              <a:rPr lang="tr-TR" dirty="0" smtClean="0"/>
              <a:t>ölçülebilmeli)</a:t>
            </a:r>
            <a:endParaRPr lang="tr-TR" dirty="0"/>
          </a:p>
          <a:p>
            <a:r>
              <a:rPr lang="tr-TR" dirty="0" smtClean="0"/>
              <a:t>Sürekli iyileştirme (ölçme </a:t>
            </a:r>
            <a:r>
              <a:rPr lang="tr-TR" dirty="0"/>
              <a:t>ve değerlendirmeden elde edilen sonuçların sürekli iyileştirmede</a:t>
            </a:r>
          </a:p>
          <a:p>
            <a:pPr marL="0" indent="0">
              <a:buNone/>
            </a:pPr>
            <a:r>
              <a:rPr lang="tr-TR" dirty="0" smtClean="0"/>
              <a:t>    kullanılması)</a:t>
            </a:r>
            <a:endParaRPr lang="tr-TR" dirty="0"/>
          </a:p>
          <a:p>
            <a:r>
              <a:rPr lang="tr-TR" dirty="0" smtClean="0"/>
              <a:t>Eğitim planı (eğitim </a:t>
            </a:r>
            <a:r>
              <a:rPr lang="tr-TR" dirty="0"/>
              <a:t>amaçlarını ve program çıktılarını </a:t>
            </a:r>
            <a:r>
              <a:rPr lang="tr-TR" dirty="0" smtClean="0"/>
              <a:t>desteklemeli),</a:t>
            </a:r>
            <a:endParaRPr lang="tr-TR" dirty="0"/>
          </a:p>
          <a:p>
            <a:r>
              <a:rPr lang="tr-TR" dirty="0" smtClean="0"/>
              <a:t>Öğretim kadrosu</a:t>
            </a:r>
            <a:r>
              <a:rPr lang="tr-TR" dirty="0"/>
              <a:t>, </a:t>
            </a:r>
            <a:endParaRPr lang="tr-TR" dirty="0" smtClean="0"/>
          </a:p>
          <a:p>
            <a:r>
              <a:rPr lang="tr-TR" dirty="0" smtClean="0"/>
              <a:t>Altyapı</a:t>
            </a:r>
            <a:endParaRPr lang="tr-TR" dirty="0"/>
          </a:p>
          <a:p>
            <a:r>
              <a:rPr lang="tr-TR" dirty="0" smtClean="0"/>
              <a:t>Kurum </a:t>
            </a:r>
            <a:r>
              <a:rPr lang="tr-TR" dirty="0"/>
              <a:t>desteği ve parasal kaynaklar</a:t>
            </a:r>
          </a:p>
          <a:p>
            <a:r>
              <a:rPr lang="tr-TR" dirty="0" smtClean="0"/>
              <a:t>Organizasyon </a:t>
            </a:r>
            <a:r>
              <a:rPr lang="tr-TR" dirty="0"/>
              <a:t>ve </a:t>
            </a:r>
            <a:r>
              <a:rPr lang="tr-TR" dirty="0" smtClean="0"/>
              <a:t>karar alma süreçleri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18968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Öğrenciler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Programın </a:t>
            </a:r>
            <a:r>
              <a:rPr lang="tr-TR" dirty="0" smtClean="0">
                <a:solidFill>
                  <a:srgbClr val="FF0000"/>
                </a:solidFill>
              </a:rPr>
              <a:t>kazandırmayı hedeflediği çıktılara</a:t>
            </a:r>
            <a:r>
              <a:rPr lang="tr-TR" dirty="0" smtClean="0"/>
              <a:t>, öngörülen sürede sahip olma durumu,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 Öğrencileri ders ve kariyer planlaması konularında yönlendirecek </a:t>
            </a:r>
            <a:r>
              <a:rPr lang="tr-TR" dirty="0" smtClean="0">
                <a:solidFill>
                  <a:srgbClr val="FF0000"/>
                </a:solidFill>
              </a:rPr>
              <a:t>danışmanlık</a:t>
            </a:r>
            <a:r>
              <a:rPr lang="tr-TR" dirty="0" smtClean="0"/>
              <a:t> hizmetleri,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Birim veya program tarafından başka kurumlarla yapılacak anlaşmalar, kurulacak ortaklıklar ile öğrenci hareketliliğini teşvik edecek uygulamalar,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4938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76" t="12145" r="10724" b="13723"/>
          <a:stretch/>
        </p:blipFill>
        <p:spPr>
          <a:xfrm>
            <a:off x="2110901" y="1799618"/>
            <a:ext cx="8326878" cy="374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778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28" t="15275" r="10975" b="12958"/>
          <a:stretch/>
        </p:blipFill>
        <p:spPr>
          <a:xfrm>
            <a:off x="1605064" y="1622594"/>
            <a:ext cx="8365787" cy="43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611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25" t="19297" r="11353" b="6706"/>
          <a:stretch/>
        </p:blipFill>
        <p:spPr>
          <a:xfrm>
            <a:off x="1585609" y="1760707"/>
            <a:ext cx="8910535" cy="41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5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4935" t="19418" r="25957" b="14871"/>
          <a:stretch/>
        </p:blipFill>
        <p:spPr>
          <a:xfrm>
            <a:off x="2589019" y="1546698"/>
            <a:ext cx="6837083" cy="48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547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91" t="8344" r="16399" b="19082"/>
          <a:stretch/>
        </p:blipFill>
        <p:spPr>
          <a:xfrm>
            <a:off x="2110902" y="1690689"/>
            <a:ext cx="7714034" cy="412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58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27" t="16840" r="10598" b="12228"/>
          <a:stretch/>
        </p:blipFill>
        <p:spPr>
          <a:xfrm>
            <a:off x="1673158" y="1760706"/>
            <a:ext cx="8365787" cy="42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840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928" t="8792" r="11101" b="17126"/>
          <a:stretch/>
        </p:blipFill>
        <p:spPr>
          <a:xfrm>
            <a:off x="1634246" y="1690688"/>
            <a:ext cx="8365787" cy="435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23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25" t="12146" r="10724" b="15999"/>
          <a:stretch/>
        </p:blipFill>
        <p:spPr>
          <a:xfrm>
            <a:off x="1634248" y="1690689"/>
            <a:ext cx="8433880" cy="435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48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31" t="7091" r="14496" b="6063"/>
          <a:stretch/>
        </p:blipFill>
        <p:spPr>
          <a:xfrm>
            <a:off x="2149812" y="1215958"/>
            <a:ext cx="7754566" cy="47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791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86" t="8567" r="14401" b="4469"/>
          <a:stretch/>
        </p:blipFill>
        <p:spPr>
          <a:xfrm>
            <a:off x="2227634" y="1136210"/>
            <a:ext cx="7509753" cy="48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14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TEŞEKKÜR EDERİZ</a:t>
            </a:r>
            <a:endParaRPr lang="tr-TR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2000" b="1" dirty="0" smtClean="0">
                <a:solidFill>
                  <a:srgbClr val="FF0000"/>
                </a:solidFill>
                <a:hlinkClick r:id="rId2"/>
              </a:rPr>
              <a:t>kalite@cumhuriyet.edu.tr</a:t>
            </a:r>
            <a:endParaRPr lang="tr-TR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İç Hat: 2042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69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2375" y="365125"/>
            <a:ext cx="11081425" cy="13255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Eğitim </a:t>
            </a:r>
            <a:r>
              <a:rPr lang="tr-TR" dirty="0">
                <a:solidFill>
                  <a:srgbClr val="FF0000"/>
                </a:solidFill>
              </a:rPr>
              <a:t>öğretim </a:t>
            </a:r>
            <a:r>
              <a:rPr lang="tr-TR" dirty="0" smtClean="0">
                <a:solidFill>
                  <a:srgbClr val="FF0000"/>
                </a:solidFill>
              </a:rPr>
              <a:t> süreçlerinde PUKÖ döngüsünü  sağlamak için,</a:t>
            </a:r>
            <a:r>
              <a:rPr lang="tr-TR" dirty="0">
                <a:solidFill>
                  <a:srgbClr val="FF0000"/>
                </a:solidFill>
              </a:rPr>
              <a:t/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Stratejik </a:t>
            </a:r>
            <a:r>
              <a:rPr lang="tr-TR" dirty="0"/>
              <a:t>Yönetim kapsamında yıllık performans izlemeleri ve değerlendirme toplantıları,</a:t>
            </a:r>
          </a:p>
          <a:p>
            <a:pPr>
              <a:lnSpc>
                <a:spcPct val="150000"/>
              </a:lnSpc>
            </a:pPr>
            <a:r>
              <a:rPr lang="tr-TR" dirty="0"/>
              <a:t>Birim İç Değerlendirme </a:t>
            </a:r>
            <a:r>
              <a:rPr lang="tr-TR" dirty="0" smtClean="0"/>
              <a:t>Raporları</a:t>
            </a:r>
          </a:p>
          <a:p>
            <a:pPr>
              <a:lnSpc>
                <a:spcPct val="150000"/>
              </a:lnSpc>
            </a:pPr>
            <a:r>
              <a:rPr lang="tr-TR" dirty="0"/>
              <a:t>Üniversite Bilgi Sistemi ve Raporları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Öğrenci </a:t>
            </a:r>
            <a:r>
              <a:rPr lang="tr-TR" dirty="0"/>
              <a:t>ve Çalışan Memnuniyet </a:t>
            </a:r>
            <a:r>
              <a:rPr lang="tr-TR" dirty="0" smtClean="0"/>
              <a:t>Anketleri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…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307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7004" y="365125"/>
            <a:ext cx="12084996" cy="1325563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Araştırma-geliştirme süreçlerinde PUKÖ döngüsünü sağlamak için;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TÜBİTAK proje sayısı, </a:t>
            </a:r>
            <a:endParaRPr lang="tr-TR" dirty="0" smtClean="0"/>
          </a:p>
          <a:p>
            <a:r>
              <a:rPr lang="tr-TR" dirty="0" smtClean="0"/>
              <a:t>Düzenlenen </a:t>
            </a:r>
            <a:r>
              <a:rPr lang="tr-TR" dirty="0"/>
              <a:t>ulusal bilimsel etkinlik sayısı, </a:t>
            </a:r>
            <a:endParaRPr lang="tr-TR" dirty="0" smtClean="0"/>
          </a:p>
          <a:p>
            <a:r>
              <a:rPr lang="tr-TR" dirty="0" smtClean="0"/>
              <a:t>Girişimcilik </a:t>
            </a:r>
            <a:r>
              <a:rPr lang="tr-TR" dirty="0"/>
              <a:t>yarışmalarına katılan proje sayısı, </a:t>
            </a:r>
            <a:endParaRPr lang="tr-TR" dirty="0" smtClean="0"/>
          </a:p>
          <a:p>
            <a:r>
              <a:rPr lang="tr-TR" dirty="0" smtClean="0"/>
              <a:t>Girişimcilik </a:t>
            </a:r>
            <a:r>
              <a:rPr lang="tr-TR" dirty="0"/>
              <a:t>konusunda verilen danışmanlık sayısı,</a:t>
            </a:r>
          </a:p>
          <a:p>
            <a:r>
              <a:rPr lang="tr-TR" dirty="0"/>
              <a:t>Bilimsel yayın sayısı, </a:t>
            </a:r>
            <a:endParaRPr lang="tr-TR" dirty="0" smtClean="0"/>
          </a:p>
          <a:p>
            <a:r>
              <a:rPr lang="tr-TR" dirty="0" smtClean="0"/>
              <a:t>URAP </a:t>
            </a:r>
            <a:r>
              <a:rPr lang="tr-TR" dirty="0"/>
              <a:t>sıralaması,</a:t>
            </a:r>
          </a:p>
          <a:p>
            <a:r>
              <a:rPr lang="tr-TR" dirty="0"/>
              <a:t>CÜBAP proje sayısı, </a:t>
            </a:r>
            <a:endParaRPr lang="tr-TR" dirty="0" smtClean="0"/>
          </a:p>
          <a:p>
            <a:r>
              <a:rPr lang="tr-TR" dirty="0" smtClean="0"/>
              <a:t>Stratejik </a:t>
            </a:r>
            <a:r>
              <a:rPr lang="tr-TR" dirty="0"/>
              <a:t>Yönetim kapsamında yıllık performans izlemeleri ve değerlendirme toplantıları,</a:t>
            </a:r>
          </a:p>
          <a:p>
            <a:r>
              <a:rPr lang="tr-TR" dirty="0"/>
              <a:t>Birim İç Değerlendirme </a:t>
            </a:r>
            <a:r>
              <a:rPr lang="tr-TR" dirty="0" smtClean="0"/>
              <a:t>Raporları</a:t>
            </a:r>
          </a:p>
          <a:p>
            <a:r>
              <a:rPr lang="tr-TR" dirty="0" smtClean="0"/>
              <a:t>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681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9651" y="365125"/>
            <a:ext cx="11731557" cy="1325563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Toplumsal katkı süreçlerinde PUKÖ döngüsünü sağlamak amacıyla;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Stratejik Yönetim kapsamında yıllık performans izlemeleri ve değerlendirme toplantıları,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Şehir </a:t>
            </a:r>
            <a:r>
              <a:rPr lang="tr-TR" dirty="0"/>
              <a:t>tanıtım çalışmaları,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Yerel </a:t>
            </a:r>
            <a:r>
              <a:rPr lang="tr-TR" dirty="0"/>
              <a:t>kuruluşlarla yapılan protokol sayıları,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Öğrenci toplulukları faaliyet raporları,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Danışmanlık </a:t>
            </a:r>
            <a:r>
              <a:rPr lang="tr-TR" dirty="0"/>
              <a:t>hizmetinden yararlanan kuruluş </a:t>
            </a:r>
            <a:r>
              <a:rPr lang="tr-TR" dirty="0" smtClean="0"/>
              <a:t>sayıları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…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766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1176</Words>
  <Application>Microsoft Office PowerPoint</Application>
  <PresentationFormat>Geniş ekran</PresentationFormat>
  <Paragraphs>190</Paragraphs>
  <Slides>66</Slides>
  <Notes>0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6</vt:i4>
      </vt:variant>
      <vt:variant>
        <vt:lpstr>Slayt Başlıkları</vt:lpstr>
      </vt:variant>
      <vt:variant>
        <vt:i4>66</vt:i4>
      </vt:variant>
    </vt:vector>
  </HeadingPairs>
  <TitlesOfParts>
    <vt:vector size="75" baseType="lpstr">
      <vt:lpstr>Arial</vt:lpstr>
      <vt:lpstr>Calibri</vt:lpstr>
      <vt:lpstr>Calibri Light</vt:lpstr>
      <vt:lpstr>Office Teması</vt:lpstr>
      <vt:lpstr>1_Office Teması</vt:lpstr>
      <vt:lpstr>2_Office Teması</vt:lpstr>
      <vt:lpstr>3_Office Teması</vt:lpstr>
      <vt:lpstr>4_Office Teması</vt:lpstr>
      <vt:lpstr>5_Office Teması</vt:lpstr>
      <vt:lpstr>KALİTE YÖNETİM SÜRECİ</vt:lpstr>
      <vt:lpstr>Toplantı Gündemi</vt:lpstr>
      <vt:lpstr>Kalite Yönetim Süreci</vt:lpstr>
      <vt:lpstr>PowerPoint Sunusu</vt:lpstr>
      <vt:lpstr>PowerPoint Sunusu</vt:lpstr>
      <vt:lpstr>PowerPoint Sunusu</vt:lpstr>
      <vt:lpstr> Eğitim öğretim  süreçlerinde PUKÖ döngüsünü  sağlamak için, </vt:lpstr>
      <vt:lpstr>Araştırma-geliştirme süreçlerinde PUKÖ döngüsünü sağlamak için;</vt:lpstr>
      <vt:lpstr>Toplumsal katkı süreçlerinde PUKÖ döngüsünü sağlamak amacıyla;</vt:lpstr>
      <vt:lpstr>Yönetsel/idari süreçlerde PUKÖ döngüsünü sağlamak amacıyla</vt:lpstr>
      <vt:lpstr>PowerPoint Sunusu</vt:lpstr>
      <vt:lpstr> Mevzuat</vt:lpstr>
      <vt:lpstr>PowerPoint Sunusu</vt:lpstr>
      <vt:lpstr>Birim Kalite Komisyonunun Görevleri</vt:lpstr>
      <vt:lpstr>PowerPoint Sunusu</vt:lpstr>
      <vt:lpstr>İç Değerlendirme Raporu İçeriği</vt:lpstr>
      <vt:lpstr>Kalite Güvence Sistemi</vt:lpstr>
      <vt:lpstr>Kalite Güvence Sistemi</vt:lpstr>
      <vt:lpstr>Kalite Güvence Sistemi</vt:lpstr>
      <vt:lpstr>EĞİTİM ÖĞRETİM</vt:lpstr>
      <vt:lpstr>EĞİTİM ÖĞRETİM</vt:lpstr>
      <vt:lpstr>EĞİTİM ÖĞRETİM</vt:lpstr>
      <vt:lpstr>EĞİTİM ÖĞRETİM</vt:lpstr>
      <vt:lpstr>EĞİTİM ÖĞRETİM</vt:lpstr>
      <vt:lpstr>PowerPoint Sunusu</vt:lpstr>
      <vt:lpstr>ARAŞTIRMA GELİŞTİRME</vt:lpstr>
      <vt:lpstr>ARAŞTIRMA GELİŞTİRME</vt:lpstr>
      <vt:lpstr>ARAŞTIRMA GELİŞTİRME</vt:lpstr>
      <vt:lpstr>PowerPoint Sunusu</vt:lpstr>
      <vt:lpstr>YÖNETİM SİSTEMİ</vt:lpstr>
      <vt:lpstr>YÖNETİM SİSTEMİ</vt:lpstr>
      <vt:lpstr>YÖNETİM SİSTEMİ</vt:lpstr>
      <vt:lpstr>YÖNETİM SİSTEMİ</vt:lpstr>
      <vt:lpstr>PowerPoint Sunusu</vt:lpstr>
      <vt:lpstr>YÖNETİM SİSTEMLERİ</vt:lpstr>
      <vt:lpstr>Birim İç Değerlendirme Sistemi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Göstergeler</vt:lpstr>
      <vt:lpstr>Göstergeler</vt:lpstr>
      <vt:lpstr>Göstergeler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YÖK KALİTE KURULU tarafından hazırlanan yazılım </vt:lpstr>
      <vt:lpstr>PowerPoint Sunusu</vt:lpstr>
      <vt:lpstr>PowerPoint Sunusu</vt:lpstr>
      <vt:lpstr>Öz Değerlendirme ve Akran Değerlendirme</vt:lpstr>
      <vt:lpstr>Öğrenciler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EXPER</dc:creator>
  <cp:lastModifiedBy>EXPER</cp:lastModifiedBy>
  <cp:revision>72</cp:revision>
  <dcterms:created xsi:type="dcterms:W3CDTF">2019-09-26T11:58:25Z</dcterms:created>
  <dcterms:modified xsi:type="dcterms:W3CDTF">2019-11-28T13:58:13Z</dcterms:modified>
</cp:coreProperties>
</file>