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88" r:id="rId13"/>
    <p:sldId id="289" r:id="rId14"/>
    <p:sldId id="268" r:id="rId15"/>
    <p:sldId id="269" r:id="rId16"/>
    <p:sldId id="270" r:id="rId17"/>
    <p:sldId id="271" r:id="rId18"/>
    <p:sldId id="287" r:id="rId19"/>
    <p:sldId id="282" r:id="rId20"/>
    <p:sldId id="283" r:id="rId21"/>
    <p:sldId id="284" r:id="rId22"/>
    <p:sldId id="285" r:id="rId23"/>
    <p:sldId id="286" r:id="rId24"/>
    <p:sldId id="273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28.05.2024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971600" y="2420888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70C0"/>
                </a:solidFill>
              </a:rPr>
              <a:t>FEN BİLİMLERİ ENSTİTÜSÜ</a:t>
            </a:r>
          </a:p>
          <a:p>
            <a:pPr algn="ctr"/>
            <a:r>
              <a:rPr lang="tr-TR" sz="2400" b="1" dirty="0" smtClean="0">
                <a:solidFill>
                  <a:srgbClr val="0070C0"/>
                </a:solidFill>
              </a:rPr>
              <a:t>DANIŞMAN BİLGİLENDİRME TOPLANTISI</a:t>
            </a:r>
          </a:p>
          <a:p>
            <a:pPr algn="ctr"/>
            <a:endParaRPr lang="tr-TR" sz="2400" b="1" dirty="0" smtClean="0"/>
          </a:p>
          <a:p>
            <a:pPr algn="ctr"/>
            <a:endParaRPr lang="tr-TR" sz="2400" b="1" dirty="0" smtClean="0"/>
          </a:p>
          <a:p>
            <a:pPr algn="ctr"/>
            <a:r>
              <a:rPr lang="tr-TR" sz="2000" b="1" i="1" dirty="0" err="1" smtClean="0"/>
              <a:t>Doç.Dr</a:t>
            </a:r>
            <a:r>
              <a:rPr lang="tr-TR" sz="2000" b="1" i="1" dirty="0" smtClean="0"/>
              <a:t>. Murat BOSTANCIOĞLU</a:t>
            </a:r>
          </a:p>
          <a:p>
            <a:pPr algn="ctr"/>
            <a:r>
              <a:rPr lang="tr-TR" sz="2000" i="1" dirty="0" smtClean="0"/>
              <a:t>FBE Müdür Yrd.</a:t>
            </a:r>
          </a:p>
          <a:p>
            <a:pPr algn="ctr"/>
            <a:endParaRPr lang="tr-TR" sz="2000" i="1" dirty="0" smtClean="0"/>
          </a:p>
          <a:p>
            <a:pPr algn="ctr"/>
            <a:r>
              <a:rPr lang="tr-TR" sz="2000" b="1" i="1" dirty="0" smtClean="0"/>
              <a:t>Turan YARAŞ</a:t>
            </a:r>
          </a:p>
          <a:p>
            <a:pPr algn="ctr"/>
            <a:r>
              <a:rPr lang="tr-TR" sz="2000" i="1" dirty="0" smtClean="0"/>
              <a:t>FBE Sekreteri</a:t>
            </a:r>
          </a:p>
          <a:p>
            <a:pPr algn="ctr"/>
            <a:endParaRPr lang="tr-TR" sz="2000" i="1" dirty="0" smtClean="0"/>
          </a:p>
          <a:p>
            <a:pPr algn="ctr"/>
            <a:r>
              <a:rPr lang="tr-TR" sz="2000" i="1" u="sng" dirty="0" smtClean="0">
                <a:solidFill>
                  <a:srgbClr val="FF0000"/>
                </a:solidFill>
              </a:rPr>
              <a:t>28.05.2024</a:t>
            </a:r>
          </a:p>
          <a:p>
            <a:pPr algn="ctr"/>
            <a:endParaRPr lang="tr-TR" sz="2000" i="1" dirty="0"/>
          </a:p>
        </p:txBody>
      </p:sp>
      <p:sp>
        <p:nvSpPr>
          <p:cNvPr id="1029" name="AutoShape 5" descr="https://www.celikkarot.com/wp-content/uploads/2020/05/ama%C3%A7-png-2-300x22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539552" y="1772816"/>
            <a:ext cx="79928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u="sng" dirty="0" smtClean="0">
                <a:solidFill>
                  <a:srgbClr val="FF0000"/>
                </a:solidFill>
              </a:rPr>
              <a:t>DOKTORA PROGRAMI</a:t>
            </a:r>
          </a:p>
          <a:p>
            <a:pPr algn="just"/>
            <a:r>
              <a:rPr lang="tr-TR" sz="2400" b="1" dirty="0" smtClean="0">
                <a:solidFill>
                  <a:srgbClr val="00B050"/>
                </a:solidFill>
              </a:rPr>
              <a:t>* T</a:t>
            </a:r>
            <a:r>
              <a:rPr lang="tr-TR" b="1" dirty="0" smtClean="0">
                <a:solidFill>
                  <a:srgbClr val="00B050"/>
                </a:solidFill>
              </a:rPr>
              <a:t>ezli yüksek lisans derecesi ile kabul edilmiş öğrenciler </a:t>
            </a:r>
            <a:r>
              <a:rPr lang="tr-TR" dirty="0" smtClean="0"/>
              <a:t>için; toplam </a:t>
            </a:r>
            <a:r>
              <a:rPr lang="tr-TR" sz="2400" b="1" dirty="0" smtClean="0">
                <a:solidFill>
                  <a:srgbClr val="7030A0"/>
                </a:solidFill>
              </a:rPr>
              <a:t>21</a:t>
            </a:r>
            <a:r>
              <a:rPr lang="tr-TR" dirty="0" smtClean="0"/>
              <a:t> krediden ve bir eğitim-öğretim dönemi 60 AKTS kredisinden az olmamak şartıyla en az </a:t>
            </a:r>
            <a:r>
              <a:rPr lang="tr-TR" sz="2400" b="1" dirty="0" smtClean="0">
                <a:solidFill>
                  <a:srgbClr val="7030A0"/>
                </a:solidFill>
              </a:rPr>
              <a:t>7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ders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00B050"/>
                </a:solidFill>
              </a:rPr>
              <a:t>seminer</a:t>
            </a:r>
            <a:r>
              <a:rPr lang="tr-TR" dirty="0" smtClean="0"/>
              <a:t>, </a:t>
            </a:r>
            <a:r>
              <a:rPr lang="tr-TR" b="1" i="1" dirty="0" smtClean="0">
                <a:solidFill>
                  <a:srgbClr val="7030A0"/>
                </a:solidFill>
              </a:rPr>
              <a:t>yüksek lisans programında önceden alınmamış ise </a:t>
            </a:r>
            <a:r>
              <a:rPr lang="tr-TR" dirty="0" smtClean="0"/>
              <a:t>bir adet kredili veya kredisiz </a:t>
            </a:r>
            <a:r>
              <a:rPr lang="tr-TR" b="1" dirty="0" smtClean="0">
                <a:solidFill>
                  <a:srgbClr val="FFC000"/>
                </a:solidFill>
              </a:rPr>
              <a:t>bilimsel araştırma teknikleri ve yayın etiğini </a:t>
            </a:r>
            <a:r>
              <a:rPr lang="tr-TR" dirty="0" smtClean="0"/>
              <a:t>içeren bir ders, </a:t>
            </a:r>
            <a:r>
              <a:rPr lang="tr-TR" dirty="0" smtClean="0">
                <a:solidFill>
                  <a:srgbClr val="0070C0"/>
                </a:solidFill>
              </a:rPr>
              <a:t>yeterlik sınavı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FF0000"/>
                </a:solidFill>
              </a:rPr>
              <a:t>tez önerisi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00B050"/>
                </a:solidFill>
              </a:rPr>
              <a:t>tez çalışması </a:t>
            </a:r>
            <a:r>
              <a:rPr lang="tr-TR" dirty="0" smtClean="0"/>
              <a:t>olmak üzere en az 240 AKTS kredisinden oluşur.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00B050"/>
                </a:solidFill>
              </a:rPr>
              <a:t>* </a:t>
            </a:r>
            <a:r>
              <a:rPr lang="tr-TR" sz="2400" b="1" dirty="0" smtClean="0">
                <a:solidFill>
                  <a:srgbClr val="00B050"/>
                </a:solidFill>
              </a:rPr>
              <a:t>L</a:t>
            </a:r>
            <a:r>
              <a:rPr lang="tr-TR" b="1" dirty="0" smtClean="0">
                <a:solidFill>
                  <a:srgbClr val="00B050"/>
                </a:solidFill>
              </a:rPr>
              <a:t>isans derecesi ile kabul edilmiş öğrenciler </a:t>
            </a:r>
            <a:r>
              <a:rPr lang="tr-TR" dirty="0" smtClean="0"/>
              <a:t>için de en az </a:t>
            </a:r>
            <a:r>
              <a:rPr lang="tr-TR" sz="2400" b="1" dirty="0" smtClean="0">
                <a:solidFill>
                  <a:srgbClr val="7030A0"/>
                </a:solidFill>
              </a:rPr>
              <a:t>42</a:t>
            </a:r>
            <a:r>
              <a:rPr lang="tr-TR" dirty="0" smtClean="0"/>
              <a:t> kredilik </a:t>
            </a:r>
            <a:r>
              <a:rPr lang="tr-TR" sz="2400" b="1" dirty="0" smtClean="0">
                <a:solidFill>
                  <a:srgbClr val="7030A0"/>
                </a:solidFill>
              </a:rPr>
              <a:t>14</a:t>
            </a:r>
            <a:r>
              <a:rPr lang="tr-TR" dirty="0" smtClean="0"/>
              <a:t> ders, seminer, bir adet kredili veya kredisiz </a:t>
            </a:r>
            <a:r>
              <a:rPr lang="tr-TR" b="1" dirty="0" smtClean="0">
                <a:solidFill>
                  <a:srgbClr val="FFC000"/>
                </a:solidFill>
              </a:rPr>
              <a:t>bilimsel araştırma teknikleri ve yayın etiğini </a:t>
            </a:r>
            <a:r>
              <a:rPr lang="tr-TR" dirty="0" smtClean="0"/>
              <a:t>içeren bir ders, </a:t>
            </a:r>
            <a:r>
              <a:rPr lang="tr-TR" dirty="0" smtClean="0">
                <a:solidFill>
                  <a:srgbClr val="0070C0"/>
                </a:solidFill>
              </a:rPr>
              <a:t>yeterlik sınavı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FF0000"/>
                </a:solidFill>
              </a:rPr>
              <a:t>tez önerisi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00B050"/>
                </a:solidFill>
              </a:rPr>
              <a:t>tez çalışması </a:t>
            </a:r>
            <a:r>
              <a:rPr lang="tr-TR" dirty="0" smtClean="0"/>
              <a:t>olmak üzere toplam en az 300 AKTS kredisinden oluşur. </a:t>
            </a: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Seminer dersi uygulamalı ve kredisizdir.</a:t>
            </a:r>
          </a:p>
        </p:txBody>
      </p:sp>
      <p:pic>
        <p:nvPicPr>
          <p:cNvPr id="22530" name="Picture 2" descr="Departmental PhD Requirements – Integrated Toxicology &amp; Environmental  Health Pro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376" y="5487642"/>
            <a:ext cx="1450011" cy="1268760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1619672" y="544522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Max</a:t>
            </a:r>
            <a:r>
              <a:rPr lang="tr-TR" sz="2800" b="1" dirty="0" smtClean="0">
                <a:solidFill>
                  <a:srgbClr val="FF0000"/>
                </a:solidFill>
              </a:rPr>
              <a:t> 2 </a:t>
            </a:r>
            <a:r>
              <a:rPr lang="tr-TR" dirty="0" smtClean="0"/>
              <a:t>Tanesi YL (YL Sonrası Dr) </a:t>
            </a:r>
          </a:p>
          <a:p>
            <a:r>
              <a:rPr lang="tr-TR" dirty="0" err="1" smtClean="0"/>
              <a:t>Max</a:t>
            </a:r>
            <a:r>
              <a:rPr lang="tr-TR" sz="2800" b="1" dirty="0" smtClean="0">
                <a:solidFill>
                  <a:srgbClr val="00B0F0"/>
                </a:solidFill>
              </a:rPr>
              <a:t> 7 </a:t>
            </a:r>
            <a:r>
              <a:rPr lang="tr-TR" dirty="0" smtClean="0"/>
              <a:t>Tanesi YL (Lisans Sonrası Dr)</a:t>
            </a:r>
          </a:p>
          <a:p>
            <a:r>
              <a:rPr lang="tr-TR" dirty="0" err="1" smtClean="0"/>
              <a:t>Max</a:t>
            </a:r>
            <a:r>
              <a:rPr lang="tr-TR" sz="2400" b="1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2</a:t>
            </a:r>
            <a:r>
              <a:rPr lang="tr-TR" sz="2400" b="1" dirty="0" smtClean="0"/>
              <a:t>/</a:t>
            </a:r>
            <a:r>
              <a:rPr lang="tr-TR" sz="2400" b="1" dirty="0" smtClean="0">
                <a:solidFill>
                  <a:srgbClr val="00B0F0"/>
                </a:solidFill>
              </a:rPr>
              <a:t>4</a:t>
            </a:r>
            <a:r>
              <a:rPr lang="tr-TR" sz="2400" b="1" dirty="0" smtClean="0"/>
              <a:t> </a:t>
            </a:r>
            <a:r>
              <a:rPr lang="tr-TR" dirty="0" smtClean="0"/>
              <a:t>Başka </a:t>
            </a:r>
            <a:r>
              <a:rPr lang="tr-TR" dirty="0" err="1" smtClean="0"/>
              <a:t>Ünv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661248"/>
            <a:ext cx="360040" cy="3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179512" y="1916832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PROGRAMLAR SINAVLAR VE DEĞERLENDİRME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Mevcut Derslerin yeniden açılması (Seminer - UA Dersleri dahil)</a:t>
            </a:r>
          </a:p>
          <a:p>
            <a:pPr algn="just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Yeni Ders Önerileri</a:t>
            </a:r>
          </a:p>
          <a:p>
            <a:pPr algn="just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EYK (YÖK Çerçeve)</a:t>
            </a:r>
          </a:p>
          <a:p>
            <a:pPr algn="just"/>
            <a:endParaRPr lang="tr-TR" dirty="0" smtClean="0">
              <a:solidFill>
                <a:srgbClr val="0070C0"/>
              </a:solidFill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 cstate="print"/>
          <a:srcRect l="14109" t="8485" r="15052" b="25563"/>
          <a:stretch>
            <a:fillRect/>
          </a:stretch>
        </p:blipFill>
        <p:spPr bwMode="auto">
          <a:xfrm>
            <a:off x="2411760" y="2996952"/>
            <a:ext cx="632810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93096"/>
            <a:ext cx="2376264" cy="160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825 Text Effect and Logo Design Numb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5856" y="5934228"/>
            <a:ext cx="1443408" cy="83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755576" y="2060848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AÇILABİLİR DERS SAYISI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Öğretim </a:t>
            </a:r>
            <a:r>
              <a:rPr lang="tr-TR" b="1" dirty="0" err="1" smtClean="0">
                <a:solidFill>
                  <a:srgbClr val="0070C0"/>
                </a:solidFill>
              </a:rPr>
              <a:t>Üyesi’nin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smtClean="0">
                <a:solidFill>
                  <a:srgbClr val="0070C0"/>
                </a:solidFill>
              </a:rPr>
              <a:t>kendi veya farklı </a:t>
            </a:r>
            <a:r>
              <a:rPr lang="tr-TR" b="1" dirty="0" smtClean="0">
                <a:solidFill>
                  <a:srgbClr val="0070C0"/>
                </a:solidFill>
              </a:rPr>
              <a:t>ana bilim </a:t>
            </a:r>
            <a:r>
              <a:rPr lang="tr-TR" b="1" dirty="0" smtClean="0">
                <a:solidFill>
                  <a:srgbClr val="0070C0"/>
                </a:solidFill>
              </a:rPr>
              <a:t>dallarında </a:t>
            </a:r>
            <a:r>
              <a:rPr lang="tr-TR" sz="4000" b="1" dirty="0" smtClean="0">
                <a:solidFill>
                  <a:srgbClr val="FF0000"/>
                </a:solidFill>
              </a:rPr>
              <a:t>2+1</a:t>
            </a:r>
            <a:endParaRPr lang="tr-TR" sz="4000" b="1" dirty="0" smtClean="0">
              <a:solidFill>
                <a:srgbClr val="FF0000"/>
              </a:solidFill>
            </a:endParaRPr>
          </a:p>
          <a:p>
            <a:pPr algn="ctr"/>
            <a:endParaRPr lang="tr-TR" b="1" dirty="0" smtClean="0">
              <a:solidFill>
                <a:srgbClr val="0070C0"/>
              </a:solidFill>
            </a:endParaRPr>
          </a:p>
          <a:p>
            <a:pPr algn="ctr"/>
            <a:r>
              <a:rPr lang="tr-TR" b="1" dirty="0" smtClean="0">
                <a:solidFill>
                  <a:srgbClr val="0070C0"/>
                </a:solidFill>
              </a:rPr>
              <a:t>Disiplinler </a:t>
            </a:r>
            <a:r>
              <a:rPr lang="tr-TR" b="1" dirty="0" smtClean="0">
                <a:solidFill>
                  <a:srgbClr val="0070C0"/>
                </a:solidFill>
              </a:rPr>
              <a:t>Arası Tezsiz </a:t>
            </a:r>
            <a:r>
              <a:rPr lang="tr-TR" sz="4000" b="1" dirty="0" smtClean="0">
                <a:solidFill>
                  <a:srgbClr val="7030A0"/>
                </a:solidFill>
              </a:rPr>
              <a:t>+</a:t>
            </a:r>
            <a:r>
              <a:rPr lang="tr-TR" sz="4000" b="1" dirty="0" smtClean="0">
                <a:solidFill>
                  <a:srgbClr val="7030A0"/>
                </a:solidFill>
              </a:rPr>
              <a:t>1</a:t>
            </a:r>
          </a:p>
          <a:p>
            <a:pPr algn="ctr"/>
            <a:r>
              <a:rPr lang="tr-TR" b="1" dirty="0" smtClean="0">
                <a:solidFill>
                  <a:srgbClr val="7030A0"/>
                </a:solidFill>
              </a:rPr>
              <a:t>Bir öğrenci aynı dönemde, aynı öğretim üyesinden en fazla </a:t>
            </a:r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tr-TR" b="1" dirty="0" smtClean="0">
                <a:solidFill>
                  <a:srgbClr val="7030A0"/>
                </a:solidFill>
              </a:rPr>
              <a:t> ders alabilir</a:t>
            </a:r>
            <a:endParaRPr lang="tr-TR" b="1" dirty="0" smtClean="0">
              <a:solidFill>
                <a:srgbClr val="7030A0"/>
              </a:solidFill>
            </a:endParaRPr>
          </a:p>
          <a:p>
            <a:pPr algn="ctr"/>
            <a:endParaRPr lang="tr-TR" sz="4000" b="1" dirty="0" smtClean="0">
              <a:solidFill>
                <a:srgbClr val="7030A0"/>
              </a:solidFill>
            </a:endParaRPr>
          </a:p>
          <a:p>
            <a:pPr algn="ctr"/>
            <a:endParaRPr lang="tr-TR" b="1" dirty="0" smtClean="0">
              <a:solidFill>
                <a:srgbClr val="0070C0"/>
              </a:solidFill>
            </a:endParaRP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  <a:p>
            <a:pPr algn="just"/>
            <a:endParaRPr lang="tr-TR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Bulunan En Büyük Asal Sayı - Fizik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672" y="4702022"/>
            <a:ext cx="3456384" cy="1919623"/>
          </a:xfrm>
          <a:prstGeom prst="rect">
            <a:avLst/>
          </a:prstGeom>
          <a:noFill/>
        </p:spPr>
      </p:pic>
      <p:pic>
        <p:nvPicPr>
          <p:cNvPr id="11" name="Picture 2" descr="Dosya:Blinking warning.gif - Vikipedi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988840"/>
            <a:ext cx="557809" cy="557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1731750"/>
            <a:ext cx="4967082" cy="503868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722658" y="299695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solidFill>
                  <a:srgbClr val="FF0000"/>
                </a:solidFill>
              </a:rPr>
              <a:t>27.09.2023</a:t>
            </a:r>
            <a:endParaRPr lang="tr-T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PROGRAMLAR SINAVLAR VE DEĞERLENDİRME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</a:t>
            </a:r>
            <a:r>
              <a:rPr lang="tr-TR" dirty="0" smtClean="0"/>
              <a:t> EYK tarafından onaylanan dersler içinden hangilerinin öğrencilerin ders programlarında yer alacağına, </a:t>
            </a:r>
            <a:r>
              <a:rPr lang="tr-TR" b="1" dirty="0" smtClean="0">
                <a:solidFill>
                  <a:srgbClr val="00B0F0"/>
                </a:solidFill>
              </a:rPr>
              <a:t>öğrenci ile birlikte öğrencinin danışmanı karar verir.</a:t>
            </a:r>
            <a:r>
              <a:rPr lang="tr-TR" dirty="0" smtClean="0"/>
              <a:t> Danışmanlık görevi tez danışmanı atanıncaya kadar, enstitü </a:t>
            </a:r>
            <a:r>
              <a:rPr lang="tr-TR" b="1" dirty="0" smtClean="0">
                <a:solidFill>
                  <a:srgbClr val="FF0000"/>
                </a:solidFill>
              </a:rPr>
              <a:t>ana bilim/ana sanat dalı başkanı </a:t>
            </a:r>
            <a:r>
              <a:rPr lang="tr-TR" dirty="0" smtClean="0"/>
              <a:t>veya program koordinatörü/başkanı tarafından yapılır.</a:t>
            </a:r>
            <a:endParaRPr lang="tr-TR" dirty="0" smtClean="0">
              <a:solidFill>
                <a:srgbClr val="0070C0"/>
              </a:solidFill>
            </a:endParaRPr>
          </a:p>
        </p:txBody>
      </p:sp>
      <p:pic>
        <p:nvPicPr>
          <p:cNvPr id="14338" name="Picture 2" descr="Supervisors must make the time to wield their influence | 2013-10-02 | IS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861048"/>
            <a:ext cx="401955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179512" y="1844824"/>
            <a:ext cx="74168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PROGRAMLAR SINAVLAR VE DEĞERLENDİRME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</a:t>
            </a:r>
            <a:r>
              <a:rPr lang="tr-TR" i="1" dirty="0" smtClean="0">
                <a:solidFill>
                  <a:srgbClr val="FF0000"/>
                </a:solidFill>
              </a:rPr>
              <a:t>Bilimsel araştırma teknikleri ile araştırma ve yayın etiği konularını içeren ders dışında</a:t>
            </a:r>
            <a:r>
              <a:rPr lang="tr-TR" dirty="0" smtClean="0"/>
              <a:t>, </a:t>
            </a:r>
            <a:r>
              <a:rPr lang="tr-TR" sz="2800" b="1" dirty="0" smtClean="0"/>
              <a:t>alınan ve başarısız olunan bir dersin </a:t>
            </a:r>
            <a:r>
              <a:rPr lang="tr-TR" sz="3200" dirty="0" smtClean="0">
                <a:solidFill>
                  <a:srgbClr val="00B050"/>
                </a:solidFill>
              </a:rPr>
              <a:t>takip eden yarıyılda açılamaması </a:t>
            </a:r>
            <a:r>
              <a:rPr lang="tr-TR" dirty="0" smtClean="0"/>
              <a:t>veya öğrenim süresi boyunca </a:t>
            </a:r>
            <a:r>
              <a:rPr lang="tr-T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iki defa alınıp başarısız olunması durumunda </a:t>
            </a:r>
            <a:r>
              <a:rPr lang="tr-TR" sz="2800" b="1" u="sng" dirty="0" smtClean="0">
                <a:solidFill>
                  <a:srgbClr val="FFC000"/>
                </a:solidFill>
              </a:rPr>
              <a:t>öğrencinin talebi, danışmanın onayı, ilgili ana bilim/ana sanat dalının önerisi ve </a:t>
            </a:r>
            <a:r>
              <a:rPr lang="tr-TR" sz="2800" b="1" u="sng" dirty="0" err="1" smtClean="0">
                <a:solidFill>
                  <a:schemeClr val="accent2">
                    <a:lumMod val="50000"/>
                  </a:schemeClr>
                </a:solidFill>
              </a:rPr>
              <a:t>EYK’nın</a:t>
            </a:r>
            <a:r>
              <a:rPr lang="tr-TR" sz="2800" b="1" u="sng" dirty="0" smtClean="0">
                <a:solidFill>
                  <a:schemeClr val="accent2">
                    <a:lumMod val="50000"/>
                  </a:schemeClr>
                </a:solidFill>
              </a:rPr>
              <a:t> kabulü ile </a:t>
            </a:r>
            <a:r>
              <a:rPr lang="tr-TR" sz="2800" b="1" dirty="0" smtClean="0">
                <a:solidFill>
                  <a:srgbClr val="FFC000"/>
                </a:solidFill>
              </a:rPr>
              <a:t>takip eden yarıyılın ilk iki haftası içinde bu dersin yerine yeni bir ders alınabilir.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021288"/>
            <a:ext cx="360040" cy="3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021288"/>
            <a:ext cx="360040" cy="3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021288"/>
            <a:ext cx="360040" cy="3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Dosya:Blinking warning.gif - Vikipedi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356992"/>
            <a:ext cx="1277888" cy="1277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PROGRAMLAR SINAVLAR VE DEĞERLENDİRME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</a:t>
            </a:r>
            <a:r>
              <a:rPr lang="tr-TR" dirty="0" smtClean="0"/>
              <a:t> Tez ve sanatta yeterlik danışmanı tarafından danışmanlığını yaptığı tez öğrencileri için uzmanlık alan dersi adıyla bir ders açılır. </a:t>
            </a:r>
            <a:r>
              <a:rPr lang="tr-TR" sz="2400" dirty="0" smtClean="0">
                <a:solidFill>
                  <a:srgbClr val="00B050"/>
                </a:solidFill>
              </a:rPr>
              <a:t>Uzmanlık alan dersi, tez danışmanının EYK tarafından kabul edildiği tarihten itibaren başlar</a:t>
            </a:r>
            <a:r>
              <a:rPr lang="tr-TR" dirty="0" smtClean="0"/>
              <a:t>, yıllık izin süreleri hariç yarıyıl ve yaz tatilleri de dâhil olmak üzere </a:t>
            </a:r>
            <a:r>
              <a:rPr lang="tr-TR" dirty="0" err="1" smtClean="0"/>
              <a:t>EYK’nın</a:t>
            </a:r>
            <a:r>
              <a:rPr lang="tr-TR" dirty="0" smtClean="0"/>
              <a:t> öğrencinin mezuniyetine karar verdiği tarihe kadar kesintisiz devam eder. Bir danışman farklı enstitülerde danışmanlık yapıyor olsa dahi her yarıyıl </a:t>
            </a:r>
            <a:r>
              <a:rPr lang="tr-TR" b="1" dirty="0" smtClean="0">
                <a:solidFill>
                  <a:srgbClr val="FF0000"/>
                </a:solidFill>
              </a:rPr>
              <a:t>bir yüksek lisans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rgbClr val="FF0000"/>
                </a:solidFill>
              </a:rPr>
              <a:t>bir doktora</a:t>
            </a:r>
            <a:r>
              <a:rPr lang="tr-TR" dirty="0" smtClean="0"/>
              <a:t>/sanatta yeterlik uzmanlık alan dersinden fazlasını açamaz.</a:t>
            </a:r>
            <a:endParaRPr lang="tr-TR" dirty="0" smtClean="0">
              <a:solidFill>
                <a:srgbClr val="0070C0"/>
              </a:solidFill>
            </a:endParaRPr>
          </a:p>
          <a:p>
            <a:pPr algn="just"/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75198" y="5085184"/>
            <a:ext cx="896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UZMANLIK ALAN DERSİ 5+0</a:t>
            </a:r>
            <a:endParaRPr lang="tr-TR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TEZLİ YÜKSEK LİSANS PROGRAMI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611560" y="2636912"/>
            <a:ext cx="2520280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7 DERS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SEMİNER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BİLİMSEL ETİK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TEZ ÇALIŞMASI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21 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3491880" y="2708920"/>
            <a:ext cx="2520280" cy="39604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SÜRE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4 YY MAX 6YY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TEZ DÜZELTMELER (1-3 AY DAHİL DEĞİL)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4 YY SONUNDA </a:t>
            </a:r>
            <a:r>
              <a:rPr lang="tr-TR" b="1" dirty="0" smtClean="0">
                <a:solidFill>
                  <a:srgbClr val="00B050"/>
                </a:solidFill>
              </a:rPr>
              <a:t>ÖĞRETİM PLANINDAKİ </a:t>
            </a:r>
            <a:r>
              <a:rPr lang="tr-TR" b="1" dirty="0" smtClean="0">
                <a:solidFill>
                  <a:srgbClr val="0070C0"/>
                </a:solidFill>
              </a:rPr>
              <a:t>KREDİLİ DERSLER </a:t>
            </a:r>
            <a:r>
              <a:rPr lang="tr-TR" b="1" dirty="0" smtClean="0">
                <a:solidFill>
                  <a:srgbClr val="FF0000"/>
                </a:solidFill>
              </a:rPr>
              <a:t>VE </a:t>
            </a:r>
            <a:r>
              <a:rPr lang="tr-T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SEMİNER</a:t>
            </a:r>
          </a:p>
          <a:p>
            <a:pPr algn="ctr"/>
            <a:endParaRPr lang="tr-TR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b="1" dirty="0" smtClean="0">
                <a:solidFill>
                  <a:srgbClr val="7030A0"/>
                </a:solidFill>
              </a:rPr>
              <a:t>MEZUNİYET MİN 3YY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6372200" y="2708920"/>
            <a:ext cx="2520280" cy="39604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/>
              <a:t>Tezli yüksek lisans programında, enstitü ana bilim/ana sanat dalı başkanlığı her öğrenci için Üniversitesinin kadrosunda bulunan </a:t>
            </a:r>
            <a:r>
              <a:rPr lang="tr-TR" sz="1100" b="1" dirty="0" smtClean="0">
                <a:solidFill>
                  <a:srgbClr val="FFFF00"/>
                </a:solidFill>
              </a:rPr>
              <a:t>bir tez danışmanını en geç birinci yarıyılın sonuna</a:t>
            </a:r>
            <a:r>
              <a:rPr lang="tr-TR" sz="1100" dirty="0" smtClean="0"/>
              <a:t> kadar öğrencinin danışmanıyla beraber belirlediği </a:t>
            </a:r>
            <a:r>
              <a:rPr lang="tr-TR" sz="1100" b="1" dirty="0" smtClean="0">
                <a:solidFill>
                  <a:srgbClr val="FFFF00"/>
                </a:solidFill>
              </a:rPr>
              <a:t>tez konusunu da en geç ikinci yarıyılın sonuna kadar enstitüye önerir. Tez danışmanı ve tez konusu EYK onayı ile kesinleşir</a:t>
            </a:r>
            <a:r>
              <a:rPr lang="tr-TR" sz="1100" b="1" dirty="0" smtClean="0">
                <a:solidFill>
                  <a:srgbClr val="FF0000"/>
                </a:solidFill>
              </a:rPr>
              <a:t>. Ancak dönem içerisinde tez konusu öneren veya değiştiren öğrenciler en erken takip eden yarıyılda tezini teslim edebilir.</a:t>
            </a:r>
          </a:p>
          <a:p>
            <a:pPr algn="ctr"/>
            <a:r>
              <a:rPr lang="tr-TR" sz="1100" dirty="0" smtClean="0"/>
              <a:t>(2) Bir öğrencinin tez danışmanı, öğrencinin </a:t>
            </a:r>
            <a:r>
              <a:rPr lang="tr-TR" sz="1100" b="1" dirty="0" smtClean="0">
                <a:solidFill>
                  <a:srgbClr val="FFFF00"/>
                </a:solidFill>
              </a:rPr>
              <a:t>ve/veya </a:t>
            </a:r>
            <a:r>
              <a:rPr lang="tr-TR" sz="1100" dirty="0" smtClean="0"/>
              <a:t>danışmanın yazılı talebi ve ana bilim/ana sanat dalı kurulunun gerekçeli önerisi ve danışman değişiklik formundaki gerekleri yerine getirerek talepte bulunmaları halinde EYK kararıyla değiştirilebilir.</a:t>
            </a:r>
          </a:p>
          <a:p>
            <a:pPr algn="ctr"/>
            <a:endParaRPr lang="tr-TR" dirty="0"/>
          </a:p>
        </p:txBody>
      </p:sp>
      <p:pic>
        <p:nvPicPr>
          <p:cNvPr id="11" name="Picture 2" descr="Dosya:Blinking warning.gif - Vikiped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2" descr="Dosya:Blinking warning.gif - Vikiped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941168"/>
            <a:ext cx="279648" cy="279648"/>
          </a:xfrm>
          <a:prstGeom prst="rect">
            <a:avLst/>
          </a:prstGeom>
          <a:noFill/>
        </p:spPr>
      </p:pic>
      <p:pic>
        <p:nvPicPr>
          <p:cNvPr id="13" name="Picture 2" descr="Dosya:Blinking warning.gif - Vikiped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5662" y="4667365"/>
            <a:ext cx="351656" cy="351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TEZLİ YÜKSEK LİSANS PROGRAMI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1187624" y="3140968"/>
            <a:ext cx="6768752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Madde 4</a:t>
            </a:r>
          </a:p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ö) Öğretim planı: </a:t>
            </a:r>
            <a:r>
              <a:rPr lang="tr-TR" b="1" dirty="0" smtClean="0">
                <a:solidFill>
                  <a:srgbClr val="FF0000"/>
                </a:solidFill>
              </a:rPr>
              <a:t>Öğrencinin eğitim dönemi boyunca aldığı tüm dersler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Dosya:Blinking warning.gif - Vikiped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869160"/>
            <a:ext cx="1277888" cy="1277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TEZLİ YÜKSEK LİSANS PROGRAMI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611560" y="2636912"/>
            <a:ext cx="2520280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Yüksek lisans ve doktora/sanatta yeterlik programlarında öğretim üyesi başına düşen tez danışmanlığı üst sınırı </a:t>
            </a:r>
            <a:r>
              <a:rPr lang="tr-TR" sz="1600" b="1" dirty="0" smtClean="0">
                <a:solidFill>
                  <a:srgbClr val="FFFF00"/>
                </a:solidFill>
              </a:rPr>
              <a:t>14’tür (Tezsiz 16)</a:t>
            </a:r>
            <a:endParaRPr lang="tr-TR" sz="1600" b="1" dirty="0" smtClean="0">
              <a:solidFill>
                <a:srgbClr val="FFFF00"/>
              </a:solidFill>
            </a:endParaRPr>
          </a:p>
          <a:p>
            <a:pPr algn="ctr"/>
            <a:endParaRPr lang="tr-TR" sz="1600" b="1" dirty="0" smtClean="0">
              <a:solidFill>
                <a:srgbClr val="FFFF00"/>
              </a:solidFill>
            </a:endParaRPr>
          </a:p>
          <a:p>
            <a:pPr algn="ctr"/>
            <a:r>
              <a:rPr lang="tr-TR" sz="1600" b="1" dirty="0" smtClean="0">
                <a:solidFill>
                  <a:srgbClr val="FFFF00"/>
                </a:solidFill>
              </a:rPr>
              <a:t>%50  ARTABİLİR VEYA </a:t>
            </a:r>
          </a:p>
          <a:p>
            <a:pPr algn="ctr"/>
            <a:r>
              <a:rPr lang="tr-TR" sz="1600" b="1" dirty="0" smtClean="0">
                <a:solidFill>
                  <a:srgbClr val="FFFF00"/>
                </a:solidFill>
              </a:rPr>
              <a:t>DÜŞEBİLİR</a:t>
            </a:r>
          </a:p>
          <a:p>
            <a:pPr algn="ctr"/>
            <a:r>
              <a:rPr lang="tr-TR" sz="1600" b="1" dirty="0" smtClean="0">
                <a:solidFill>
                  <a:srgbClr val="00B0F0"/>
                </a:solidFill>
              </a:rPr>
              <a:t>EYK</a:t>
            </a:r>
          </a:p>
          <a:p>
            <a:pPr algn="ctr"/>
            <a:endParaRPr lang="tr-TR" sz="1600" b="1" dirty="0" smtClean="0">
              <a:solidFill>
                <a:srgbClr val="00B0F0"/>
              </a:solidFill>
            </a:endParaRPr>
          </a:p>
          <a:p>
            <a:pPr algn="ctr"/>
            <a:r>
              <a:rPr lang="tr-TR" sz="1600" b="1" dirty="0" smtClean="0">
                <a:solidFill>
                  <a:srgbClr val="FF0000"/>
                </a:solidFill>
              </a:rPr>
              <a:t>Danışman :</a:t>
            </a:r>
            <a:r>
              <a:rPr lang="tr-TR" sz="1600" b="1" dirty="0" smtClean="0">
                <a:solidFill>
                  <a:schemeClr val="bg1"/>
                </a:solidFill>
              </a:rPr>
              <a:t> </a:t>
            </a:r>
            <a:r>
              <a:rPr lang="tr-TR" sz="1600" b="1" dirty="0" err="1" smtClean="0">
                <a:solidFill>
                  <a:schemeClr val="bg1"/>
                </a:solidFill>
              </a:rPr>
              <a:t>Öğr</a:t>
            </a:r>
            <a:r>
              <a:rPr lang="tr-TR" sz="1600" b="1" dirty="0" smtClean="0">
                <a:solidFill>
                  <a:schemeClr val="bg1"/>
                </a:solidFill>
              </a:rPr>
              <a:t>. Üyesi / Arş. Gör. Doçent</a:t>
            </a:r>
          </a:p>
          <a:p>
            <a:pPr algn="ctr"/>
            <a:r>
              <a:rPr lang="tr-TR" sz="1600" b="1" dirty="0" smtClean="0">
                <a:solidFill>
                  <a:srgbClr val="FF0000"/>
                </a:solidFill>
              </a:rPr>
              <a:t>İkinci </a:t>
            </a:r>
            <a:r>
              <a:rPr lang="tr-TR" sz="1600" b="1" dirty="0" smtClean="0">
                <a:solidFill>
                  <a:srgbClr val="FF0000"/>
                </a:solidFill>
              </a:rPr>
              <a:t>Danışman: </a:t>
            </a:r>
            <a:r>
              <a:rPr lang="tr-TR" sz="1600" b="1" dirty="0" smtClean="0">
                <a:solidFill>
                  <a:schemeClr val="bg1"/>
                </a:solidFill>
              </a:rPr>
              <a:t>Dr.</a:t>
            </a:r>
          </a:p>
          <a:p>
            <a:pPr algn="ctr"/>
            <a:endParaRPr lang="tr-TR" b="1" dirty="0" smtClean="0">
              <a:solidFill>
                <a:srgbClr val="FFFF00"/>
              </a:solidFill>
            </a:endParaRPr>
          </a:p>
          <a:p>
            <a:pPr algn="ctr"/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3491880" y="2708920"/>
            <a:ext cx="2520280" cy="39604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YAYIN ŞARTI</a:t>
            </a:r>
          </a:p>
          <a:p>
            <a:pPr algn="ctr"/>
            <a:endParaRPr lang="tr-TR" b="1" dirty="0" smtClean="0">
              <a:solidFill>
                <a:srgbClr val="7030A0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B0F0"/>
                </a:solidFill>
              </a:rPr>
              <a:t>Öğrencinin alanı veya teziyle ilgili </a:t>
            </a:r>
            <a:r>
              <a:rPr lang="tr-TR" sz="1400" b="1" dirty="0" smtClean="0">
                <a:solidFill>
                  <a:srgbClr val="FF0000"/>
                </a:solidFill>
              </a:rPr>
              <a:t>ilk isim </a:t>
            </a:r>
            <a:r>
              <a:rPr lang="tr-TR" sz="1400" b="1" dirty="0" smtClean="0">
                <a:solidFill>
                  <a:srgbClr val="00B0F0"/>
                </a:solidFill>
              </a:rPr>
              <a:t>olarak hazırladığı</a:t>
            </a:r>
          </a:p>
          <a:p>
            <a:pPr algn="ctr"/>
            <a:endParaRPr lang="tr-TR" sz="1400" b="1" dirty="0" smtClean="0">
              <a:solidFill>
                <a:srgbClr val="00B0F0"/>
              </a:solidFill>
            </a:endParaRPr>
          </a:p>
          <a:p>
            <a:pPr algn="ctr">
              <a:buFontTx/>
              <a:buChar char="-"/>
            </a:pPr>
            <a:r>
              <a:rPr lang="tr-TR" sz="1400" b="1" dirty="0" smtClean="0">
                <a:solidFill>
                  <a:srgbClr val="00B050"/>
                </a:solidFill>
              </a:rPr>
              <a:t> Bildiri, Poster</a:t>
            </a:r>
          </a:p>
          <a:p>
            <a:pPr algn="ctr">
              <a:buFontTx/>
              <a:buChar char="-"/>
            </a:pPr>
            <a:r>
              <a:rPr lang="tr-TR" sz="1400" b="1" dirty="0" smtClean="0">
                <a:solidFill>
                  <a:srgbClr val="00B050"/>
                </a:solidFill>
              </a:rPr>
              <a:t> TR DİZİN veya AKADEMİK TEŞVİK dergi yayın</a:t>
            </a:r>
          </a:p>
          <a:p>
            <a:pPr algn="ctr">
              <a:buFontTx/>
              <a:buChar char="-"/>
            </a:pPr>
            <a:r>
              <a:rPr lang="tr-TR" sz="1400" b="1" dirty="0" smtClean="0">
                <a:solidFill>
                  <a:srgbClr val="00B050"/>
                </a:solidFill>
              </a:rPr>
              <a:t> </a:t>
            </a:r>
            <a:r>
              <a:rPr lang="tr-TR" sz="1400" b="1" dirty="0" smtClean="0">
                <a:solidFill>
                  <a:srgbClr val="FF0000"/>
                </a:solidFill>
              </a:rPr>
              <a:t>SCÜ İsmi </a:t>
            </a:r>
          </a:p>
          <a:p>
            <a:pPr algn="ctr">
              <a:buFontTx/>
              <a:buChar char="-"/>
            </a:pPr>
            <a:endParaRPr lang="tr-TR" sz="1400" b="1" dirty="0" smtClean="0">
              <a:solidFill>
                <a:srgbClr val="00B0F0"/>
              </a:solidFill>
            </a:endParaRPr>
          </a:p>
          <a:p>
            <a:pPr algn="ctr">
              <a:buFontTx/>
              <a:buChar char="-"/>
            </a:pPr>
            <a:r>
              <a:rPr lang="tr-TR" sz="1400" b="1" dirty="0" smtClean="0">
                <a:solidFill>
                  <a:srgbClr val="FF0000"/>
                </a:solidFill>
              </a:rPr>
              <a:t> Bir ay önce </a:t>
            </a:r>
            <a:r>
              <a:rPr lang="tr-TR" sz="1400" b="1" dirty="0" smtClean="0">
                <a:solidFill>
                  <a:srgbClr val="FF0000"/>
                </a:solidFill>
              </a:rPr>
              <a:t>tarih/jüri</a:t>
            </a:r>
          </a:p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Enstitü ’ye bildirilir.</a:t>
            </a:r>
            <a:r>
              <a:rPr lang="tr-TR" sz="1400" b="1" dirty="0" smtClean="0">
                <a:solidFill>
                  <a:srgbClr val="FF0000"/>
                </a:solidFill>
              </a:rPr>
              <a:t>   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6372200" y="2708920"/>
            <a:ext cx="2520280" cy="39604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JÜRİ (EN AZ 1 başka </a:t>
            </a:r>
            <a:r>
              <a:rPr lang="tr-TR" dirty="0" err="1" smtClean="0"/>
              <a:t>ünv</a:t>
            </a:r>
            <a:r>
              <a:rPr lang="tr-TR" dirty="0" smtClean="0"/>
              <a:t>) (min3,max5)</a:t>
            </a:r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>
                <a:solidFill>
                  <a:srgbClr val="FF0000"/>
                </a:solidFill>
              </a:rPr>
              <a:t>Kabul – Teslim- 1+1 ay</a:t>
            </a:r>
          </a:p>
          <a:p>
            <a:pPr algn="ctr"/>
            <a:r>
              <a:rPr lang="tr-TR" dirty="0" smtClean="0"/>
              <a:t>Düzeltme – 3 </a:t>
            </a:r>
            <a:r>
              <a:rPr lang="tr-TR" dirty="0" smtClean="0"/>
              <a:t>ay içerisinde tekrar sınav </a:t>
            </a:r>
            <a:endParaRPr lang="tr-TR" dirty="0" smtClean="0"/>
          </a:p>
          <a:p>
            <a:pPr algn="ctr"/>
            <a:r>
              <a:rPr lang="tr-TR" dirty="0" err="1" smtClean="0">
                <a:solidFill>
                  <a:srgbClr val="FFFF00"/>
                </a:solidFill>
              </a:rPr>
              <a:t>Red</a:t>
            </a:r>
            <a:r>
              <a:rPr lang="tr-TR" dirty="0" smtClean="0">
                <a:solidFill>
                  <a:srgbClr val="FFFF00"/>
                </a:solidFill>
              </a:rPr>
              <a:t> – İlişik Kesilir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11" name="Picture 2" descr="Dosya:Blinking warning.gif - Vikiped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395536" y="3280335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0000"/>
                </a:solidFill>
              </a:rPr>
              <a:t>Amaç: </a:t>
            </a:r>
          </a:p>
          <a:p>
            <a:endParaRPr lang="tr-TR" sz="2000" i="1" dirty="0" smtClean="0"/>
          </a:p>
          <a:p>
            <a:r>
              <a:rPr lang="tr-TR" i="1" dirty="0" smtClean="0"/>
              <a:t>* </a:t>
            </a:r>
            <a:r>
              <a:rPr lang="tr-TR" dirty="0" smtClean="0"/>
              <a:t>Danışman görevleri,</a:t>
            </a:r>
          </a:p>
          <a:p>
            <a:endParaRPr lang="tr-TR" dirty="0" smtClean="0"/>
          </a:p>
          <a:p>
            <a:r>
              <a:rPr lang="tr-TR" dirty="0" smtClean="0"/>
              <a:t>* Danışmanlık süreçlerinde yaşanan problemler ve dikkat edilmesi gereken hususlar,</a:t>
            </a:r>
          </a:p>
          <a:p>
            <a:endParaRPr lang="tr-TR" dirty="0" smtClean="0"/>
          </a:p>
          <a:p>
            <a:r>
              <a:rPr lang="tr-TR" dirty="0" smtClean="0"/>
              <a:t>* Lisansüstü Eğitim-Öğretim Programı Açılması Ve Yürütülmesine Dair İlkeler (29.02.24)</a:t>
            </a:r>
          </a:p>
        </p:txBody>
      </p:sp>
      <p:sp>
        <p:nvSpPr>
          <p:cNvPr id="21506" name="AutoShape 2" descr="amaç-png-2 – Çelik Kar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08" name="AutoShape 4" descr="https://www.celikkarot.com/wp-content/uploads/2020/05/ama%C3%A7-png-2-300x22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16832"/>
            <a:ext cx="2562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TEZSİZ YÜKSEK LİSANS PROGRAMI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611560" y="2636912"/>
            <a:ext cx="2520280" cy="39604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bg1"/>
                </a:solidFill>
              </a:rPr>
              <a:t>Min</a:t>
            </a:r>
            <a:r>
              <a:rPr lang="tr-TR" dirty="0" smtClean="0">
                <a:solidFill>
                  <a:schemeClr val="bg1"/>
                </a:solidFill>
              </a:rPr>
              <a:t> 10 DERS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DÖNEM PROJESİ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30 K</a:t>
            </a: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Danışman: Öğretim Üyesi / Dr. </a:t>
            </a:r>
            <a:r>
              <a:rPr lang="tr-TR" dirty="0" err="1" smtClean="0">
                <a:solidFill>
                  <a:schemeClr val="bg1"/>
                </a:solidFill>
              </a:rPr>
              <a:t>Öğr</a:t>
            </a:r>
            <a:r>
              <a:rPr lang="tr-TR" dirty="0" smtClean="0">
                <a:solidFill>
                  <a:schemeClr val="bg1"/>
                </a:solidFill>
              </a:rPr>
              <a:t>. Görevlisi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3491880" y="2708920"/>
            <a:ext cx="2520280" cy="39604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SÜRE</a:t>
            </a:r>
            <a:endParaRPr lang="tr-TR" dirty="0" smtClean="0">
              <a:solidFill>
                <a:srgbClr val="FF0000"/>
              </a:solidFill>
            </a:endParaRP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MİN 2YY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MAX 3YY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6372200" y="2708920"/>
            <a:ext cx="2520280" cy="39604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solidFill>
                  <a:srgbClr val="FF0000"/>
                </a:solidFill>
              </a:rPr>
              <a:t>Kredili derslerini</a:t>
            </a:r>
            <a:r>
              <a:rPr lang="tr-TR" sz="1100" dirty="0" smtClean="0"/>
              <a:t>, </a:t>
            </a:r>
            <a:r>
              <a:rPr lang="tr-TR" sz="1100" dirty="0" smtClean="0">
                <a:solidFill>
                  <a:schemeClr val="tx1"/>
                </a:solidFill>
              </a:rPr>
              <a:t>dönem projesini </a:t>
            </a:r>
            <a:r>
              <a:rPr lang="tr-TR" sz="1100" dirty="0" smtClean="0"/>
              <a:t>başarıyla tamamlayan, yapılması halinde yeterlik sınavında başarılı olan ve diğer şartları sağlayan öğrenciden, ilgili enstitü </a:t>
            </a:r>
            <a:r>
              <a:rPr lang="tr-TR" sz="1100" dirty="0" smtClean="0">
                <a:solidFill>
                  <a:srgbClr val="FFFF00"/>
                </a:solidFill>
              </a:rPr>
              <a:t>proje raporunun ciltlenmiş bir kopyasını ve bir adet elektronik kopyasını </a:t>
            </a:r>
            <a:r>
              <a:rPr lang="tr-TR" sz="1100" dirty="0" smtClean="0"/>
              <a:t>(proje CD’sini) projenin başarılı bulunduğu tarihten itibaren bir ay içinde teslim etmesini talep edebilir. Projesi şekil yönünden uygun bulunan veya tutanakla başarılı olduğu bildirilen öğrenciye </a:t>
            </a:r>
            <a:r>
              <a:rPr lang="tr-TR" sz="1100" dirty="0" smtClean="0">
                <a:solidFill>
                  <a:srgbClr val="FFFF00"/>
                </a:solidFill>
              </a:rPr>
              <a:t>tezsiz yüksek lisans diploması verilir.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11" name="Picture 2" descr="Dosya:Blinking warning.gif - Vikiped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DOKTORA PROGRAMI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611560" y="2636912"/>
            <a:ext cx="2520280" cy="39604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bg1"/>
                </a:solidFill>
              </a:rPr>
              <a:t>Min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b="1" dirty="0" smtClean="0">
                <a:solidFill>
                  <a:schemeClr val="bg1"/>
                </a:solidFill>
              </a:rPr>
              <a:t>7/</a:t>
            </a:r>
            <a:r>
              <a:rPr lang="tr-TR" b="1" dirty="0" smtClean="0">
                <a:solidFill>
                  <a:srgbClr val="FF0000"/>
                </a:solidFill>
              </a:rPr>
              <a:t>14</a:t>
            </a:r>
            <a:r>
              <a:rPr lang="tr-TR" dirty="0" smtClean="0">
                <a:solidFill>
                  <a:schemeClr val="bg1"/>
                </a:solidFill>
              </a:rPr>
              <a:t> DERS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SEMİNER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Bilimsel Etik (YL Alınmadı ise)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YETERLİK SINAVI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TEZ ÖNERİSİ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TEZ ÇALIŞMASI</a:t>
            </a:r>
          </a:p>
          <a:p>
            <a:pPr algn="ctr">
              <a:buFont typeface="Arial" pitchFamily="34" charset="0"/>
              <a:buChar char="•"/>
            </a:pPr>
            <a:endParaRPr lang="tr-TR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bg1"/>
                </a:solidFill>
              </a:rPr>
              <a:t>21 K/</a:t>
            </a:r>
            <a:r>
              <a:rPr lang="tr-TR" b="1" dirty="0" smtClean="0">
                <a:solidFill>
                  <a:srgbClr val="FF0000"/>
                </a:solidFill>
              </a:rPr>
              <a:t>42 K</a:t>
            </a: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Danışman: </a:t>
            </a:r>
            <a:r>
              <a:rPr lang="tr-TR" dirty="0" smtClean="0">
                <a:solidFill>
                  <a:srgbClr val="FFFF00"/>
                </a:solidFill>
              </a:rPr>
              <a:t>Öğretim Üyesi /4YY L VEYA 2YY YL DERSİ VERMİŞ</a:t>
            </a: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İkinci </a:t>
            </a:r>
            <a:r>
              <a:rPr lang="tr-TR" b="1" dirty="0" smtClean="0">
                <a:solidFill>
                  <a:srgbClr val="FFFF00"/>
                </a:solidFill>
              </a:rPr>
              <a:t>Danışman: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Dr.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3491880" y="2708920"/>
            <a:ext cx="2520280" cy="39604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SÜRE </a:t>
            </a:r>
            <a:r>
              <a:rPr lang="tr-TR" b="1" dirty="0" smtClean="0">
                <a:solidFill>
                  <a:srgbClr val="FF0000"/>
                </a:solidFill>
              </a:rPr>
              <a:t>(</a:t>
            </a:r>
            <a:r>
              <a:rPr lang="tr-TR" b="1" dirty="0" smtClean="0">
                <a:solidFill>
                  <a:schemeClr val="bg1"/>
                </a:solidFill>
              </a:rPr>
              <a:t>8</a:t>
            </a:r>
            <a:r>
              <a:rPr lang="tr-TR" b="1" dirty="0" smtClean="0">
                <a:solidFill>
                  <a:srgbClr val="FF0000"/>
                </a:solidFill>
              </a:rPr>
              <a:t>/10 YY)</a:t>
            </a:r>
            <a:endParaRPr lang="tr-TR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MAX 12YY/</a:t>
            </a:r>
            <a:r>
              <a:rPr lang="tr-TR" b="1" dirty="0" smtClean="0">
                <a:solidFill>
                  <a:srgbClr val="FF0000"/>
                </a:solidFill>
              </a:rPr>
              <a:t>14YY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FFFF00"/>
                </a:solidFill>
              </a:rPr>
              <a:t> Doktora programı için gerekli </a:t>
            </a:r>
            <a:r>
              <a:rPr lang="tr-TR" sz="1400" b="1" dirty="0" smtClean="0">
                <a:solidFill>
                  <a:srgbClr val="FF0000"/>
                </a:solidFill>
              </a:rPr>
              <a:t>kredili dersleri ve seminer dersini</a:t>
            </a:r>
            <a:r>
              <a:rPr lang="tr-TR" sz="1400" b="1" dirty="0" smtClean="0">
                <a:solidFill>
                  <a:srgbClr val="FFFF00"/>
                </a:solidFill>
              </a:rPr>
              <a:t> başarıyla tamamlamanın azami süresi tezli yüksek lisans derecesi ile kabul edilenler için </a:t>
            </a:r>
            <a:r>
              <a:rPr lang="tr-TR" sz="1400" b="1" dirty="0" smtClean="0">
                <a:solidFill>
                  <a:srgbClr val="7030A0"/>
                </a:solidFill>
              </a:rPr>
              <a:t>dört</a:t>
            </a:r>
            <a:r>
              <a:rPr lang="tr-TR" sz="1400" b="1" dirty="0" smtClean="0">
                <a:solidFill>
                  <a:srgbClr val="FFFF00"/>
                </a:solidFill>
              </a:rPr>
              <a:t> yarıyıl, lisans derecesi ile kabul edilenler için </a:t>
            </a:r>
            <a:r>
              <a:rPr lang="tr-TR" sz="1400" b="1" dirty="0" smtClean="0">
                <a:solidFill>
                  <a:srgbClr val="7030A0"/>
                </a:solidFill>
              </a:rPr>
              <a:t>altı </a:t>
            </a:r>
            <a:r>
              <a:rPr lang="tr-TR" sz="1400" b="1" dirty="0" smtClean="0">
                <a:solidFill>
                  <a:srgbClr val="FFFF00"/>
                </a:solidFill>
              </a:rPr>
              <a:t>yarıyıldır.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6372200" y="2708920"/>
            <a:ext cx="2520280" cy="396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YETERLİK SINAVI</a:t>
            </a:r>
          </a:p>
          <a:p>
            <a:pPr algn="ctr"/>
            <a:endParaRPr lang="tr-TR" sz="1400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tr-TR" sz="1400" b="1" dirty="0" smtClean="0">
                <a:solidFill>
                  <a:srgbClr val="FF0000"/>
                </a:solidFill>
              </a:rPr>
              <a:t>Dersler ve Seminerini tamamladıktan sonraki yy</a:t>
            </a:r>
          </a:p>
          <a:p>
            <a:pPr algn="ctr">
              <a:buFont typeface="Arial" charset="0"/>
              <a:buChar char="•"/>
            </a:pPr>
            <a:r>
              <a:rPr lang="tr-TR" sz="1400" b="1" dirty="0" smtClean="0">
                <a:solidFill>
                  <a:srgbClr val="FF0000"/>
                </a:solidFill>
              </a:rPr>
              <a:t>Süreç takibi</a:t>
            </a:r>
            <a:r>
              <a:rPr lang="tr-TR" sz="1400" b="1" dirty="0" smtClean="0">
                <a:solidFill>
                  <a:srgbClr val="FFFF00"/>
                </a:solidFill>
              </a:rPr>
              <a:t> DANIŞMAN </a:t>
            </a:r>
            <a:r>
              <a:rPr lang="tr-TR" sz="1400" b="1" dirty="0" smtClean="0">
                <a:solidFill>
                  <a:srgbClr val="FF0000"/>
                </a:solidFill>
              </a:rPr>
              <a:t>sorumlu</a:t>
            </a:r>
          </a:p>
          <a:p>
            <a:pPr algn="ctr">
              <a:buFont typeface="Arial" charset="0"/>
              <a:buChar char="•"/>
            </a:pPr>
            <a:r>
              <a:rPr lang="tr-TR" sz="1400" b="1" dirty="0" smtClean="0">
                <a:solidFill>
                  <a:srgbClr val="FF0000"/>
                </a:solidFill>
              </a:rPr>
              <a:t>MAX </a:t>
            </a:r>
            <a:r>
              <a:rPr lang="tr-TR" sz="1400" b="1" dirty="0" smtClean="0">
                <a:solidFill>
                  <a:srgbClr val="0070C0"/>
                </a:solidFill>
              </a:rPr>
              <a:t>5 yy </a:t>
            </a:r>
            <a:r>
              <a:rPr lang="tr-TR" sz="1400" b="1" dirty="0" smtClean="0">
                <a:solidFill>
                  <a:srgbClr val="FF0000"/>
                </a:solidFill>
              </a:rPr>
              <a:t>/ 7yy</a:t>
            </a:r>
          </a:p>
          <a:p>
            <a:pPr algn="ctr">
              <a:buFont typeface="Arial" charset="0"/>
              <a:buChar char="•"/>
            </a:pPr>
            <a:r>
              <a:rPr lang="tr-TR" sz="1400" b="1" dirty="0" smtClean="0">
                <a:solidFill>
                  <a:srgbClr val="FF0000"/>
                </a:solidFill>
              </a:rPr>
              <a:t> 2 BÖLÜM (YAZILI/SÖZLÜ)</a:t>
            </a:r>
          </a:p>
          <a:p>
            <a:pPr algn="ctr">
              <a:buFont typeface="Arial" charset="0"/>
              <a:buChar char="•"/>
            </a:pPr>
            <a:r>
              <a:rPr lang="tr-TR" sz="1400" b="1" dirty="0" smtClean="0">
                <a:solidFill>
                  <a:srgbClr val="FF0000"/>
                </a:solidFill>
              </a:rPr>
              <a:t> NOT&gt;=75</a:t>
            </a:r>
          </a:p>
          <a:p>
            <a:pPr algn="ctr">
              <a:buFont typeface="Arial" charset="0"/>
              <a:buChar char="•"/>
            </a:pPr>
            <a:r>
              <a:rPr lang="tr-TR" sz="1400" b="1" dirty="0" smtClean="0">
                <a:solidFill>
                  <a:srgbClr val="FF0000"/>
                </a:solidFill>
              </a:rPr>
              <a:t>KOMİTE</a:t>
            </a:r>
            <a:r>
              <a:rPr lang="tr-TR" sz="1400" b="1" dirty="0" smtClean="0">
                <a:solidFill>
                  <a:srgbClr val="FF0000"/>
                </a:solidFill>
                <a:sym typeface="Wingdings" pitchFamily="2" charset="2"/>
              </a:rPr>
              <a:t>JÜRİ (</a:t>
            </a:r>
            <a:r>
              <a:rPr lang="tr-TR" sz="1400" b="1" dirty="0" err="1" smtClean="0">
                <a:solidFill>
                  <a:srgbClr val="FF0000"/>
                </a:solidFill>
                <a:sym typeface="Wingdings" pitchFamily="2" charset="2"/>
              </a:rPr>
              <a:t>min</a:t>
            </a:r>
            <a:r>
              <a:rPr lang="tr-TR" sz="1400" b="1" dirty="0" smtClean="0">
                <a:solidFill>
                  <a:srgbClr val="FF0000"/>
                </a:solidFill>
                <a:sym typeface="Wingdings" pitchFamily="2" charset="2"/>
              </a:rPr>
              <a:t> 2 </a:t>
            </a:r>
            <a:r>
              <a:rPr lang="tr-TR" sz="1400" b="1" dirty="0" err="1" smtClean="0">
                <a:solidFill>
                  <a:srgbClr val="FF0000"/>
                </a:solidFill>
                <a:sym typeface="Wingdings" pitchFamily="2" charset="2"/>
              </a:rPr>
              <a:t>Ünv</a:t>
            </a:r>
            <a:r>
              <a:rPr lang="tr-TR" sz="1400" b="1" dirty="0" smtClean="0">
                <a:solidFill>
                  <a:srgbClr val="FF0000"/>
                </a:solidFill>
                <a:sym typeface="Wingdings" pitchFamily="2" charset="2"/>
              </a:rPr>
              <a:t>.Dışı)</a:t>
            </a:r>
          </a:p>
          <a:p>
            <a:pPr algn="ctr">
              <a:buFont typeface="Arial" charset="0"/>
              <a:buChar char="•"/>
            </a:pPr>
            <a:r>
              <a:rPr lang="tr-TR" sz="1400" b="1" dirty="0" smtClean="0">
                <a:solidFill>
                  <a:srgbClr val="FF0000"/>
                </a:solidFill>
                <a:sym typeface="Wingdings" pitchFamily="2" charset="2"/>
              </a:rPr>
              <a:t>Başarısız olunan bölümden 1 sonraki yy (6 ay sonra) tekrar sınav</a:t>
            </a:r>
          </a:p>
          <a:p>
            <a:pPr algn="ctr">
              <a:buFont typeface="Arial" charset="0"/>
              <a:buChar char="•"/>
            </a:pPr>
            <a:r>
              <a:rPr lang="tr-TR" sz="1400" b="1" dirty="0" smtClean="0">
                <a:solidFill>
                  <a:srgbClr val="FF0000"/>
                </a:solidFill>
                <a:sym typeface="Wingdings" pitchFamily="2" charset="2"/>
              </a:rPr>
              <a:t>2. sınav Başarısız İlişik Kesme</a:t>
            </a:r>
            <a:endParaRPr lang="tr-TR" sz="1400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Char char="•"/>
            </a:pPr>
            <a:endParaRPr lang="tr-TR" sz="1400" b="1" dirty="0">
              <a:solidFill>
                <a:srgbClr val="FFFF00"/>
              </a:solidFill>
            </a:endParaRPr>
          </a:p>
        </p:txBody>
      </p:sp>
      <p:pic>
        <p:nvPicPr>
          <p:cNvPr id="11" name="Picture 2" descr="Dosya:Blinking warning.gif - Vikiped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DOKTORA PROGRAMI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611560" y="2636912"/>
            <a:ext cx="2520280" cy="39604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u="sng" dirty="0" smtClean="0">
                <a:solidFill>
                  <a:srgbClr val="FFFF00"/>
                </a:solidFill>
              </a:rPr>
              <a:t>TİK</a:t>
            </a:r>
          </a:p>
          <a:p>
            <a:pPr algn="ctr"/>
            <a:endParaRPr lang="tr-TR" b="1" u="sng" dirty="0" smtClean="0">
              <a:solidFill>
                <a:srgbClr val="FFFF00"/>
              </a:solidFill>
            </a:endParaRP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Yeterlik + </a:t>
            </a:r>
            <a:r>
              <a:rPr lang="tr-TR" b="1" dirty="0" smtClean="0">
                <a:solidFill>
                  <a:srgbClr val="FF0000"/>
                </a:solidFill>
              </a:rPr>
              <a:t>1 ay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3 Öğretim Üyesi (Dan.+1ABD İçi+1ABD Dışı)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3491880" y="2708920"/>
            <a:ext cx="2520280" cy="39604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TEZ ÖNERİSİ SAVUNMASI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Yeterlik + </a:t>
            </a:r>
            <a:r>
              <a:rPr lang="tr-TR" b="1" dirty="0" smtClean="0">
                <a:solidFill>
                  <a:srgbClr val="7030A0"/>
                </a:solidFill>
              </a:rPr>
              <a:t>6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ay içerisinde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2 Kez Savunabilir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Tez Önerisi </a:t>
            </a:r>
            <a:r>
              <a:rPr lang="tr-TR" b="1" dirty="0" err="1" smtClean="0">
                <a:solidFill>
                  <a:srgbClr val="FF0000"/>
                </a:solidFill>
              </a:rPr>
              <a:t>Red</a:t>
            </a:r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tr-TR" b="1" dirty="0" smtClean="0">
                <a:solidFill>
                  <a:schemeClr val="bg1"/>
                </a:solidFill>
                <a:sym typeface="Wingdings" pitchFamily="2" charset="2"/>
              </a:rPr>
              <a:t>3 Ay </a:t>
            </a:r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(Konu / Danışman Aynı)</a:t>
            </a:r>
          </a:p>
          <a:p>
            <a:pPr algn="ctr"/>
            <a:endParaRPr lang="tr-TR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Tez Önerisi </a:t>
            </a:r>
            <a:r>
              <a:rPr lang="tr-TR" b="1" dirty="0" err="1" smtClean="0">
                <a:solidFill>
                  <a:srgbClr val="FF0000"/>
                </a:solidFill>
              </a:rPr>
              <a:t>Red</a:t>
            </a:r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tr-TR" b="1" dirty="0" smtClean="0">
                <a:solidFill>
                  <a:srgbClr val="FFFF00"/>
                </a:solidFill>
                <a:sym typeface="Wingdings" pitchFamily="2" charset="2"/>
              </a:rPr>
              <a:t>6 Ay</a:t>
            </a:r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 (Konu / Danışman Değişimi)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6372200" y="2708920"/>
            <a:ext cx="2520280" cy="396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B050"/>
                </a:solidFill>
              </a:rPr>
              <a:t>TİK TOPLANTI</a:t>
            </a:r>
          </a:p>
          <a:p>
            <a:pPr algn="ctr"/>
            <a:endParaRPr lang="tr-T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Tez Önerisi </a:t>
            </a:r>
            <a:r>
              <a:rPr lang="tr-TR" sz="1400" b="1" dirty="0" err="1" smtClean="0">
                <a:solidFill>
                  <a:srgbClr val="0070C0"/>
                </a:solidFill>
              </a:rPr>
              <a:t>Kabulu</a:t>
            </a:r>
            <a:r>
              <a:rPr lang="tr-TR" sz="1400" b="1" dirty="0" smtClean="0">
                <a:solidFill>
                  <a:srgbClr val="0070C0"/>
                </a:solidFill>
              </a:rPr>
              <a:t> + 6ay </a:t>
            </a:r>
          </a:p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(1. TİK)</a:t>
            </a:r>
          </a:p>
          <a:p>
            <a:pPr algn="ctr"/>
            <a:endParaRPr lang="tr-T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Takip Eden her 6 ay içinde (Ocak-Haziran  / Temmuz-Aralık) </a:t>
            </a:r>
          </a:p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(2. TİK) (3. TİK)</a:t>
            </a:r>
          </a:p>
          <a:p>
            <a:pPr algn="ctr"/>
            <a:endParaRPr lang="tr-T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tr-TR" sz="1400" b="1" dirty="0" smtClean="0">
                <a:solidFill>
                  <a:schemeClr val="accent2">
                    <a:lumMod val="75000"/>
                  </a:schemeClr>
                </a:solidFill>
              </a:rPr>
              <a:t>Üst üste 2 </a:t>
            </a:r>
            <a:r>
              <a:rPr lang="tr-TR" sz="1400" b="1" dirty="0" smtClean="0">
                <a:solidFill>
                  <a:srgbClr val="0070C0"/>
                </a:solidFill>
              </a:rPr>
              <a:t>veya </a:t>
            </a:r>
            <a:r>
              <a:rPr lang="tr-TR" sz="1400" b="1" dirty="0" smtClean="0">
                <a:solidFill>
                  <a:srgbClr val="00B050"/>
                </a:solidFill>
              </a:rPr>
              <a:t>Aralıklı 3 </a:t>
            </a:r>
            <a:r>
              <a:rPr lang="tr-TR" sz="1400" b="1" dirty="0" smtClean="0">
                <a:solidFill>
                  <a:srgbClr val="0070C0"/>
                </a:solidFill>
              </a:rPr>
              <a:t>Başarısız TİK </a:t>
            </a:r>
            <a:r>
              <a:rPr lang="tr-TR" sz="1400" b="1" dirty="0" smtClean="0">
                <a:solidFill>
                  <a:srgbClr val="0070C0"/>
                </a:solidFill>
                <a:sym typeface="Wingdings" pitchFamily="2" charset="2"/>
              </a:rPr>
              <a:t>İlişik Kesme</a:t>
            </a:r>
          </a:p>
          <a:p>
            <a:pPr algn="ctr"/>
            <a:endParaRPr lang="tr-TR" sz="14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algn="ctr"/>
            <a:r>
              <a:rPr lang="tr-TR" sz="1400" b="1" dirty="0" err="1" smtClean="0">
                <a:solidFill>
                  <a:srgbClr val="0070C0"/>
                </a:solidFill>
                <a:sym typeface="Wingdings" pitchFamily="2" charset="2"/>
              </a:rPr>
              <a:t>Min</a:t>
            </a:r>
            <a:r>
              <a:rPr lang="tr-TR" sz="1400" b="1" dirty="0" smtClean="0">
                <a:solidFill>
                  <a:srgbClr val="0070C0"/>
                </a:solidFill>
                <a:sym typeface="Wingdings" pitchFamily="2" charset="2"/>
              </a:rPr>
              <a:t> 3 Başarılı TİK Savunma</a:t>
            </a:r>
            <a:endParaRPr lang="tr-TR" sz="1400" b="1" dirty="0" smtClean="0">
              <a:solidFill>
                <a:srgbClr val="0070C0"/>
              </a:solidFill>
            </a:endParaRPr>
          </a:p>
          <a:p>
            <a:pPr algn="ctr"/>
            <a:endParaRPr lang="tr-TR" sz="1400" b="1" dirty="0" smtClean="0">
              <a:solidFill>
                <a:srgbClr val="0070C0"/>
              </a:solidFill>
            </a:endParaRPr>
          </a:p>
          <a:p>
            <a:pPr algn="ctr"/>
            <a:endParaRPr lang="tr-TR" sz="1400" b="1" dirty="0">
              <a:solidFill>
                <a:srgbClr val="FFFF00"/>
              </a:solidFill>
            </a:endParaRPr>
          </a:p>
        </p:txBody>
      </p:sp>
      <p:pic>
        <p:nvPicPr>
          <p:cNvPr id="11" name="Picture 2" descr="Dosya:Blinking warning.gif - Vikiped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DOKTORA PROGRAMI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611560" y="2636912"/>
            <a:ext cx="2520280" cy="39604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u="sng" dirty="0" smtClean="0">
                <a:solidFill>
                  <a:srgbClr val="FFFF00"/>
                </a:solidFill>
              </a:rPr>
              <a:t>YAYIN ŞARTI</a:t>
            </a:r>
          </a:p>
          <a:p>
            <a:pPr algn="ctr"/>
            <a:endParaRPr lang="tr-TR" b="1" u="sng" dirty="0" smtClean="0">
              <a:solidFill>
                <a:srgbClr val="FFFF0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tr-TR" b="1" dirty="0" smtClean="0">
                <a:solidFill>
                  <a:srgbClr val="FFFF00"/>
                </a:solidFill>
              </a:rPr>
              <a:t>Tez Konusu ile ilgili</a:t>
            </a:r>
          </a:p>
          <a:p>
            <a:pPr algn="ctr">
              <a:buFont typeface="Arial" charset="0"/>
              <a:buChar char="•"/>
            </a:pPr>
            <a:r>
              <a:rPr lang="tr-TR" b="1" dirty="0" smtClean="0">
                <a:solidFill>
                  <a:srgbClr val="FFFF00"/>
                </a:solidFill>
              </a:rPr>
              <a:t>İlk yazar öğrenci</a:t>
            </a:r>
          </a:p>
          <a:p>
            <a:pPr algn="ctr">
              <a:buFont typeface="Arial" charset="0"/>
              <a:buChar char="•"/>
            </a:pPr>
            <a:r>
              <a:rPr lang="tr-TR" b="1" dirty="0" smtClean="0">
                <a:solidFill>
                  <a:srgbClr val="FFFF00"/>
                </a:solidFill>
              </a:rPr>
              <a:t>SCÜ ismi</a:t>
            </a:r>
          </a:p>
          <a:p>
            <a:pPr algn="ctr">
              <a:buFont typeface="Arial" charset="0"/>
              <a:buChar char="•"/>
            </a:pPr>
            <a:r>
              <a:rPr lang="tr-TR" b="1" dirty="0" smtClean="0">
                <a:solidFill>
                  <a:srgbClr val="FFFF00"/>
                </a:solidFill>
              </a:rPr>
              <a:t>TR ULAKBİM </a:t>
            </a:r>
          </a:p>
          <a:p>
            <a:pPr algn="ctr">
              <a:buFont typeface="Arial" charset="0"/>
              <a:buChar char="•"/>
            </a:pPr>
            <a:r>
              <a:rPr lang="tr-TR" b="1" dirty="0" smtClean="0">
                <a:solidFill>
                  <a:srgbClr val="FFFF00"/>
                </a:solidFill>
              </a:rPr>
              <a:t>Yayınlanmış veya Kabul almış yayın</a:t>
            </a:r>
            <a:endParaRPr lang="tr-TR" b="1" dirty="0" smtClean="0">
              <a:solidFill>
                <a:schemeClr val="bg1"/>
              </a:solidFill>
            </a:endParaRP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3491880" y="2708920"/>
            <a:ext cx="2520280" cy="39604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JÜRİ</a:t>
            </a:r>
          </a:p>
          <a:p>
            <a:pPr algn="ctr"/>
            <a:endParaRPr lang="tr-TR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3 TİK ÜYESİ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En az 2 </a:t>
            </a:r>
            <a:r>
              <a:rPr lang="tr-TR" b="1" dirty="0" err="1" smtClean="0">
                <a:solidFill>
                  <a:srgbClr val="FF0000"/>
                </a:solidFill>
                <a:sym typeface="Wingdings" pitchFamily="2" charset="2"/>
              </a:rPr>
              <a:t>Ünv</a:t>
            </a:r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. Dışı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TOPLAM 5 JÜRİ</a:t>
            </a:r>
          </a:p>
          <a:p>
            <a:pPr algn="ctr"/>
            <a:endParaRPr lang="tr-TR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tr-TR" b="1" dirty="0" smtClean="0">
                <a:solidFill>
                  <a:srgbClr val="FFFF00"/>
                </a:solidFill>
                <a:sym typeface="Wingdings" pitchFamily="2" charset="2"/>
              </a:rPr>
              <a:t>İNTİHAL  !!!</a:t>
            </a:r>
          </a:p>
          <a:p>
            <a:pPr algn="ctr"/>
            <a:endParaRPr lang="tr-TR" b="1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6372200" y="2708920"/>
            <a:ext cx="2520280" cy="396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SINAV</a:t>
            </a:r>
          </a:p>
          <a:p>
            <a:pPr algn="ctr"/>
            <a:endParaRPr lang="tr-TR" sz="1400" b="1" dirty="0" smtClean="0">
              <a:solidFill>
                <a:srgbClr val="00B050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B050"/>
                </a:solidFill>
              </a:rPr>
              <a:t>BAŞARILI </a:t>
            </a:r>
          </a:p>
          <a:p>
            <a:pPr algn="ctr"/>
            <a:endParaRPr lang="tr-TR" sz="1400" b="1" dirty="0" smtClean="0">
              <a:solidFill>
                <a:srgbClr val="00B050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B050"/>
                </a:solidFill>
              </a:rPr>
              <a:t>BAŞARISIZ </a:t>
            </a:r>
            <a:r>
              <a:rPr lang="tr-TR" sz="1400" b="1" dirty="0" smtClean="0">
                <a:solidFill>
                  <a:srgbClr val="FF0000"/>
                </a:solidFill>
              </a:rPr>
              <a:t>(X)</a:t>
            </a:r>
          </a:p>
          <a:p>
            <a:pPr algn="ctr"/>
            <a:endParaRPr lang="tr-TR" sz="1400" b="1" dirty="0" smtClean="0">
              <a:solidFill>
                <a:srgbClr val="00B050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B050"/>
                </a:solidFill>
              </a:rPr>
              <a:t>DÜZELTME </a:t>
            </a:r>
            <a:r>
              <a:rPr lang="tr-TR" sz="1400" b="1" dirty="0" smtClean="0">
                <a:solidFill>
                  <a:srgbClr val="00B050"/>
                </a:solidFill>
              </a:rPr>
              <a:t>(6 ay içerisinde)</a:t>
            </a:r>
            <a:endParaRPr lang="tr-TR" sz="1400" b="1" dirty="0" smtClean="0">
              <a:solidFill>
                <a:srgbClr val="00B050"/>
              </a:solidFill>
            </a:endParaRPr>
          </a:p>
          <a:p>
            <a:pPr algn="ctr"/>
            <a:endParaRPr lang="tr-TR" sz="1400" b="1" dirty="0" smtClean="0">
              <a:solidFill>
                <a:srgbClr val="00B050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B050"/>
                </a:solidFill>
              </a:rPr>
              <a:t>Tez Teslimi 1+1 ay</a:t>
            </a:r>
            <a:endParaRPr lang="tr-TR" sz="1400" b="1" dirty="0" smtClean="0">
              <a:solidFill>
                <a:srgbClr val="0070C0"/>
              </a:solidFill>
            </a:endParaRPr>
          </a:p>
          <a:p>
            <a:pPr algn="ctr"/>
            <a:endParaRPr lang="tr-TR" sz="1400" b="1" dirty="0" smtClean="0">
              <a:solidFill>
                <a:srgbClr val="0070C0"/>
              </a:solidFill>
            </a:endParaRPr>
          </a:p>
          <a:p>
            <a:pPr algn="ctr"/>
            <a:endParaRPr lang="tr-TR" sz="1400" b="1" dirty="0">
              <a:solidFill>
                <a:srgbClr val="FFFF00"/>
              </a:solidFill>
            </a:endParaRPr>
          </a:p>
        </p:txBody>
      </p:sp>
      <p:pic>
        <p:nvPicPr>
          <p:cNvPr id="11" name="Picture 2" descr="Dosya:Blinking warning.gif - Vikiped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Tesekkurler Images – Browse 66 Stock Photos, Vectors, and Video | Adobe  Stock"/>
          <p:cNvPicPr>
            <a:picLocks noChangeAspect="1" noChangeArrowheads="1"/>
          </p:cNvPicPr>
          <p:nvPr/>
        </p:nvPicPr>
        <p:blipFill>
          <a:blip r:embed="rId4" cstate="print"/>
          <a:srcRect t="33599" b="22301"/>
          <a:stretch>
            <a:fillRect/>
          </a:stretch>
        </p:blipFill>
        <p:spPr bwMode="auto">
          <a:xfrm>
            <a:off x="1979712" y="2636912"/>
            <a:ext cx="5143500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395536" y="3280335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0000"/>
                </a:solidFill>
              </a:rPr>
              <a:t>Tezli YL Program </a:t>
            </a:r>
            <a:r>
              <a:rPr lang="tr-TR" sz="2000" b="1" i="1" dirty="0" smtClean="0">
                <a:solidFill>
                  <a:srgbClr val="FF0000"/>
                </a:solidFill>
              </a:rPr>
              <a:t>Sayısı:28</a:t>
            </a:r>
            <a:endParaRPr lang="tr-TR" sz="2000" b="1" i="1" dirty="0" smtClean="0">
              <a:solidFill>
                <a:srgbClr val="FF0000"/>
              </a:solidFill>
            </a:endParaRPr>
          </a:p>
          <a:p>
            <a:r>
              <a:rPr lang="tr-TR" sz="2000" b="1" i="1" dirty="0" smtClean="0">
                <a:solidFill>
                  <a:srgbClr val="FF0000"/>
                </a:solidFill>
              </a:rPr>
              <a:t>Tezsiz YL Program Sayısı: </a:t>
            </a:r>
            <a:r>
              <a:rPr lang="tr-TR" sz="2000" b="1" i="1" dirty="0" smtClean="0">
                <a:solidFill>
                  <a:srgbClr val="FF0000"/>
                </a:solidFill>
              </a:rPr>
              <a:t>3</a:t>
            </a:r>
            <a:endParaRPr lang="tr-TR" sz="2000" b="1" i="1" dirty="0" smtClean="0">
              <a:solidFill>
                <a:srgbClr val="FF0000"/>
              </a:solidFill>
            </a:endParaRPr>
          </a:p>
          <a:p>
            <a:r>
              <a:rPr lang="tr-TR" sz="2000" b="1" i="1" dirty="0" smtClean="0">
                <a:solidFill>
                  <a:srgbClr val="FF0000"/>
                </a:solidFill>
              </a:rPr>
              <a:t>Doktora Programı </a:t>
            </a:r>
            <a:r>
              <a:rPr lang="tr-TR" sz="2000" b="1" i="1" dirty="0" smtClean="0">
                <a:solidFill>
                  <a:srgbClr val="FF0000"/>
                </a:solidFill>
              </a:rPr>
              <a:t>Sayısı:16</a:t>
            </a:r>
            <a:endParaRPr lang="tr-TR" sz="2000" b="1" i="1" dirty="0" smtClean="0">
              <a:solidFill>
                <a:srgbClr val="FF0000"/>
              </a:solidFill>
            </a:endParaRPr>
          </a:p>
          <a:p>
            <a:endParaRPr lang="tr-TR" sz="2000" b="1" i="1" dirty="0" smtClean="0">
              <a:solidFill>
                <a:srgbClr val="FF0000"/>
              </a:solidFill>
            </a:endParaRPr>
          </a:p>
          <a:p>
            <a:r>
              <a:rPr lang="tr-TR" sz="2000" b="1" i="1" dirty="0" smtClean="0">
                <a:solidFill>
                  <a:srgbClr val="0070C0"/>
                </a:solidFill>
              </a:rPr>
              <a:t>YL Öğrenci </a:t>
            </a:r>
            <a:r>
              <a:rPr lang="tr-TR" sz="2000" b="1" i="1" dirty="0" smtClean="0">
                <a:solidFill>
                  <a:srgbClr val="0070C0"/>
                </a:solidFill>
              </a:rPr>
              <a:t>Sayısı:647</a:t>
            </a:r>
            <a:endParaRPr lang="tr-TR" sz="2000" b="1" i="1" dirty="0" smtClean="0">
              <a:solidFill>
                <a:srgbClr val="0070C0"/>
              </a:solidFill>
            </a:endParaRPr>
          </a:p>
          <a:p>
            <a:r>
              <a:rPr lang="tr-TR" sz="2000" b="1" i="1" dirty="0" smtClean="0">
                <a:solidFill>
                  <a:srgbClr val="0070C0"/>
                </a:solidFill>
              </a:rPr>
              <a:t>Doktora Öğrenci </a:t>
            </a:r>
            <a:r>
              <a:rPr lang="tr-TR" sz="2000" b="1" i="1" dirty="0" smtClean="0">
                <a:solidFill>
                  <a:srgbClr val="0070C0"/>
                </a:solidFill>
              </a:rPr>
              <a:t>Sayısı:84</a:t>
            </a:r>
            <a:endParaRPr lang="tr-TR" sz="20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467544" y="2060848"/>
            <a:ext cx="82809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0000"/>
                </a:solidFill>
              </a:rPr>
              <a:t>Öğrenci Kabulü:</a:t>
            </a:r>
          </a:p>
          <a:p>
            <a:endParaRPr lang="tr-TR" sz="2000" i="1" dirty="0" smtClean="0"/>
          </a:p>
          <a:p>
            <a:r>
              <a:rPr lang="tr-TR" i="1" dirty="0" smtClean="0"/>
              <a:t>* </a:t>
            </a:r>
            <a:r>
              <a:rPr lang="tr-TR" i="1" dirty="0" smtClean="0">
                <a:solidFill>
                  <a:srgbClr val="0070C0"/>
                </a:solidFill>
              </a:rPr>
              <a:t>Tezli YL: Mezun/</a:t>
            </a:r>
            <a:r>
              <a:rPr lang="tr-TR" b="1" i="1" dirty="0" smtClean="0">
                <a:solidFill>
                  <a:srgbClr val="0070C0"/>
                </a:solidFill>
              </a:rPr>
              <a:t>Olabilir </a:t>
            </a:r>
            <a:r>
              <a:rPr lang="tr-TR" i="1" dirty="0" smtClean="0">
                <a:solidFill>
                  <a:srgbClr val="0070C0"/>
                </a:solidFill>
              </a:rPr>
              <a:t>+ ALES </a:t>
            </a:r>
            <a:r>
              <a:rPr lang="tr-TR" i="1" dirty="0" err="1" smtClean="0">
                <a:solidFill>
                  <a:srgbClr val="0070C0"/>
                </a:solidFill>
              </a:rPr>
              <a:t>min</a:t>
            </a:r>
            <a:r>
              <a:rPr lang="tr-TR" i="1" dirty="0" smtClean="0">
                <a:solidFill>
                  <a:srgbClr val="0070C0"/>
                </a:solidFill>
              </a:rPr>
              <a:t> 55 + Diploma Notu </a:t>
            </a:r>
            <a:r>
              <a:rPr lang="tr-TR" i="1" dirty="0" err="1" smtClean="0">
                <a:solidFill>
                  <a:srgbClr val="0070C0"/>
                </a:solidFill>
              </a:rPr>
              <a:t>min</a:t>
            </a:r>
            <a:r>
              <a:rPr lang="tr-TR" i="1" dirty="0" smtClean="0">
                <a:solidFill>
                  <a:srgbClr val="0070C0"/>
                </a:solidFill>
              </a:rPr>
              <a:t> 55</a:t>
            </a:r>
          </a:p>
          <a:p>
            <a:endParaRPr lang="tr-TR" dirty="0" smtClean="0"/>
          </a:p>
          <a:p>
            <a:r>
              <a:rPr lang="tr-TR" dirty="0" smtClean="0"/>
              <a:t>* </a:t>
            </a:r>
            <a:r>
              <a:rPr lang="tr-TR" dirty="0" smtClean="0">
                <a:solidFill>
                  <a:srgbClr val="7030A0"/>
                </a:solidFill>
              </a:rPr>
              <a:t>Tezsiz YL: </a:t>
            </a:r>
            <a:r>
              <a:rPr lang="tr-TR" i="1" dirty="0" smtClean="0">
                <a:solidFill>
                  <a:srgbClr val="7030A0"/>
                </a:solidFill>
              </a:rPr>
              <a:t>Mezun/</a:t>
            </a:r>
            <a:r>
              <a:rPr lang="tr-TR" b="1" i="1" dirty="0" smtClean="0">
                <a:solidFill>
                  <a:srgbClr val="7030A0"/>
                </a:solidFill>
              </a:rPr>
              <a:t>Olabilir</a:t>
            </a:r>
          </a:p>
          <a:p>
            <a:pPr>
              <a:buFont typeface="Arial" charset="0"/>
              <a:buChar char="•"/>
            </a:pPr>
            <a:endParaRPr lang="tr-TR" i="1" dirty="0" smtClean="0">
              <a:solidFill>
                <a:srgbClr val="7030A0"/>
              </a:solidFill>
            </a:endParaRPr>
          </a:p>
          <a:p>
            <a:endParaRPr lang="tr-TR" i="1" dirty="0" smtClean="0">
              <a:solidFill>
                <a:srgbClr val="7030A0"/>
              </a:solidFill>
            </a:endParaRPr>
          </a:p>
          <a:p>
            <a:endParaRPr lang="tr-TR" dirty="0" smtClean="0"/>
          </a:p>
          <a:p>
            <a:r>
              <a:rPr lang="tr-TR" dirty="0" smtClean="0"/>
              <a:t>* </a:t>
            </a:r>
            <a:r>
              <a:rPr lang="tr-TR" dirty="0" smtClean="0">
                <a:solidFill>
                  <a:srgbClr val="00B050"/>
                </a:solidFill>
              </a:rPr>
              <a:t>Doktora: Lisans Mezunu &gt; ALES </a:t>
            </a:r>
            <a:r>
              <a:rPr lang="tr-TR" dirty="0" err="1" smtClean="0">
                <a:solidFill>
                  <a:srgbClr val="00B050"/>
                </a:solidFill>
              </a:rPr>
              <a:t>min</a:t>
            </a:r>
            <a:r>
              <a:rPr lang="tr-TR" dirty="0" smtClean="0">
                <a:solidFill>
                  <a:srgbClr val="00B050"/>
                </a:solidFill>
              </a:rPr>
              <a:t> 80 + ¾ ortalama + Yabancı Dil &gt;55</a:t>
            </a:r>
          </a:p>
          <a:p>
            <a:endParaRPr lang="tr-TR" dirty="0" smtClean="0"/>
          </a:p>
          <a:p>
            <a:r>
              <a:rPr lang="tr-TR" dirty="0" smtClean="0"/>
              <a:t>* </a:t>
            </a:r>
            <a:r>
              <a:rPr lang="tr-TR" dirty="0" smtClean="0">
                <a:solidFill>
                  <a:srgbClr val="00B050"/>
                </a:solidFill>
              </a:rPr>
              <a:t>Doktora: YL Mezunu &gt; ALES </a:t>
            </a:r>
            <a:r>
              <a:rPr lang="tr-TR" dirty="0" err="1" smtClean="0">
                <a:solidFill>
                  <a:srgbClr val="00B050"/>
                </a:solidFill>
              </a:rPr>
              <a:t>min</a:t>
            </a:r>
            <a:r>
              <a:rPr lang="tr-TR" dirty="0" smtClean="0">
                <a:solidFill>
                  <a:srgbClr val="00B050"/>
                </a:solidFill>
              </a:rPr>
              <a:t> 60 + Yabancı Dil &gt;55</a:t>
            </a:r>
          </a:p>
        </p:txBody>
      </p:sp>
      <p:sp>
        <p:nvSpPr>
          <p:cNvPr id="20484" name="AutoShape 4" descr="9:55: Over 116 Royalty-Free Licensable Stock Illustrations &amp; Drawings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486" name="Picture 6" descr="File:Circle sign 55.svg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348880"/>
            <a:ext cx="1080000" cy="1080000"/>
          </a:xfrm>
          <a:prstGeom prst="rect">
            <a:avLst/>
          </a:prstGeom>
          <a:noFill/>
        </p:spPr>
      </p:pic>
      <p:sp>
        <p:nvSpPr>
          <p:cNvPr id="20488" name="AutoShape 8" descr="80 Stock Photos, Royalty Free 80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90" name="AutoShape 10" descr="80 Stock Photos, Royalty Free 80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92" name="AutoShape 12" descr="U.S. Route 80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494" name="Picture 14" descr="U.S. Route 80 mar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301208"/>
            <a:ext cx="1080000" cy="1080000"/>
          </a:xfrm>
          <a:prstGeom prst="rect">
            <a:avLst/>
          </a:prstGeom>
          <a:noFill/>
        </p:spPr>
      </p:pic>
      <p:pic>
        <p:nvPicPr>
          <p:cNvPr id="20496" name="Picture 16" descr="U.S. Route 60 mark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301208"/>
            <a:ext cx="1080000" cy="1080000"/>
          </a:xfrm>
          <a:prstGeom prst="rect">
            <a:avLst/>
          </a:prstGeom>
          <a:noFill/>
        </p:spPr>
      </p:pic>
      <p:pic>
        <p:nvPicPr>
          <p:cNvPr id="20498" name="Picture 18" descr="The 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213285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ÖZEL ÖĞRENCİ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Bir yüksek lisans, doktora ya da sanatta yeterlik programına </a:t>
            </a:r>
            <a:r>
              <a:rPr lang="tr-TR" dirty="0" smtClean="0">
                <a:solidFill>
                  <a:srgbClr val="FF0000"/>
                </a:solidFill>
              </a:rPr>
              <a:t>kayıtlı olan öğrenciler</a:t>
            </a:r>
            <a:r>
              <a:rPr lang="tr-TR" dirty="0" smtClean="0"/>
              <a:t>, diğer yükseköğretim kurumlarındaki lisansüstü derslere kayıtlı olduğu enstitü anabilim/</a:t>
            </a:r>
            <a:r>
              <a:rPr lang="tr-TR" dirty="0" err="1" smtClean="0"/>
              <a:t>anasanat</a:t>
            </a:r>
            <a:r>
              <a:rPr lang="tr-TR" dirty="0" smtClean="0"/>
              <a:t> dalı başkanlığının onayı ile özel öğrenci olarak kabul edilebilir. </a:t>
            </a:r>
            <a:endParaRPr lang="tr-TR" dirty="0"/>
          </a:p>
        </p:txBody>
      </p:sp>
      <p:pic>
        <p:nvPicPr>
          <p:cNvPr id="19458" name="Picture 2" descr="YÖK'ten &quot;özel öğrencilik&quot; programındaki öğrenim ücretlerine ilişkin  düzenle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49080"/>
            <a:ext cx="3199999" cy="1800000"/>
          </a:xfrm>
          <a:prstGeom prst="rect">
            <a:avLst/>
          </a:prstGeom>
          <a:noFill/>
        </p:spPr>
      </p:pic>
      <p:sp>
        <p:nvSpPr>
          <p:cNvPr id="19460" name="AutoShape 4" descr="Ünlem stok fotoğraflar | Ünlem telifsiz resimler, görseller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462" name="AutoShape 6" descr="Ünlem İşareti İşareti Uyarı Tehlike Dikkat Simgesi ©ifeelgood 137935972'e  ait Stok Vektö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466" name="AutoShape 10" descr="Ünlem işareti ve dikkat işareti ©rbiedermann 301056758'e ait Stok Vektö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365104"/>
            <a:ext cx="142662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LİSANSÜSTÜ PROGRAMLARA KAYIT / DERS KAYDI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Lisansüstü programlara ilk kez kayıt olacak öğrenciler kayıt tarihleri içerisinde kayıt belgelerini sunmalıdır. (Başvuruda şart değil)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* Öğrenciler</a:t>
            </a:r>
            <a:r>
              <a:rPr lang="tr-TR" dirty="0" smtClean="0"/>
              <a:t>, her yarıyıl başında kayıtlarını yenilemekle yükümlüdürler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* Yeni öğrencilerin ders kayıt ve onay işlemleri;</a:t>
            </a:r>
          </a:p>
          <a:p>
            <a:pPr algn="just"/>
            <a:r>
              <a:rPr lang="tr-TR" dirty="0" smtClean="0"/>
              <a:t>-Atanmış ise danışman</a:t>
            </a:r>
          </a:p>
          <a:p>
            <a:pPr algn="just"/>
            <a:r>
              <a:rPr lang="tr-TR" dirty="0" smtClean="0"/>
              <a:t>-Atanmamış ise ana bilim dalı başkanı</a:t>
            </a:r>
            <a:endParaRPr lang="tr-TR" dirty="0"/>
          </a:p>
        </p:txBody>
      </p:sp>
      <p:pic>
        <p:nvPicPr>
          <p:cNvPr id="4098" name="Picture 2" descr="Niğde Ömer Halisdemir Üniversitesi Öğrenci İşleri Daire Başkanlığı manset  DERS KAYDI / KAYIT YENİLE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81128"/>
            <a:ext cx="3240360" cy="1839270"/>
          </a:xfrm>
          <a:prstGeom prst="rect">
            <a:avLst/>
          </a:prstGeom>
          <a:noFill/>
        </p:spPr>
      </p:pic>
      <p:pic>
        <p:nvPicPr>
          <p:cNvPr id="4100" name="Picture 4" descr="Ölçme ve Değerlendirme | ERA Koleji - Türkiye'nin En Teknolojik Okul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013176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KAYIT DONDURMA</a:t>
            </a:r>
          </a:p>
          <a:p>
            <a:pPr algn="ctr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Geçerli mazeret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* Eğitim ve öğretimin başlamasından itibaren 15 gün içerisinde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* </a:t>
            </a:r>
            <a:r>
              <a:rPr lang="tr-TR" dirty="0" err="1" smtClean="0"/>
              <a:t>Max</a:t>
            </a:r>
            <a:r>
              <a:rPr lang="tr-TR" dirty="0" smtClean="0"/>
              <a:t> 2yy (Zorunlu hallerde 4yy)</a:t>
            </a:r>
            <a:endParaRPr lang="tr-TR" dirty="0"/>
          </a:p>
        </p:txBody>
      </p:sp>
      <p:pic>
        <p:nvPicPr>
          <p:cNvPr id="3074" name="Picture 2" descr="Dosya:Republic Of Korea Broadcasting-TV Rating System(15).svg - Vikipe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492896"/>
            <a:ext cx="1295744" cy="1295744"/>
          </a:xfrm>
          <a:prstGeom prst="rect">
            <a:avLst/>
          </a:prstGeom>
          <a:noFill/>
        </p:spPr>
      </p:pic>
      <p:pic>
        <p:nvPicPr>
          <p:cNvPr id="3076" name="Picture 4" descr="Dosya:Number 2 in light blue rounded square.svg - Vikiped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73016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PROGRAMLAR SINAVLAR VE DEĞERLENDİRME</a:t>
            </a:r>
          </a:p>
          <a:p>
            <a:pPr algn="just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sz="2400" b="1" u="sng" dirty="0" smtClean="0">
                <a:solidFill>
                  <a:srgbClr val="FF0000"/>
                </a:solidFill>
              </a:rPr>
              <a:t>TEZLİ YÜKSEK LİSANS PROGRAMI</a:t>
            </a:r>
            <a:r>
              <a:rPr lang="tr-TR" sz="2400" dirty="0" smtClean="0"/>
              <a:t>, </a:t>
            </a:r>
          </a:p>
          <a:p>
            <a:pPr algn="just">
              <a:buFont typeface="Arial" charset="0"/>
              <a:buChar char="•"/>
            </a:pPr>
            <a:endParaRPr lang="tr-TR" dirty="0" smtClean="0"/>
          </a:p>
          <a:p>
            <a:pPr algn="just"/>
            <a:r>
              <a:rPr lang="tr-TR" dirty="0" smtClean="0"/>
              <a:t>Toplam </a:t>
            </a:r>
            <a:r>
              <a:rPr lang="tr-TR" sz="2400" b="1" dirty="0" smtClean="0">
                <a:solidFill>
                  <a:srgbClr val="0070C0"/>
                </a:solidFill>
              </a:rPr>
              <a:t>21</a:t>
            </a:r>
            <a:r>
              <a:rPr lang="tr-TR" dirty="0" smtClean="0"/>
              <a:t> krediden az olmamak şartıyla en az </a:t>
            </a:r>
            <a:r>
              <a:rPr lang="tr-TR" sz="2400" b="1" dirty="0" smtClean="0">
                <a:solidFill>
                  <a:srgbClr val="0070C0"/>
                </a:solidFill>
              </a:rPr>
              <a:t>7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ders</a:t>
            </a:r>
            <a:r>
              <a:rPr lang="tr-TR" dirty="0" smtClean="0"/>
              <a:t>, </a:t>
            </a:r>
            <a:r>
              <a:rPr lang="tr-TR" sz="2400" b="1" dirty="0" smtClean="0">
                <a:solidFill>
                  <a:srgbClr val="0070C0"/>
                </a:solidFill>
              </a:rPr>
              <a:t>1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00B050"/>
                </a:solidFill>
              </a:rPr>
              <a:t>seminer dersi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rgbClr val="FFC000"/>
                </a:solidFill>
              </a:rPr>
              <a:t>tez çalışmasıyla </a:t>
            </a:r>
            <a:r>
              <a:rPr lang="tr-TR" dirty="0" smtClean="0"/>
              <a:t>birlikte, </a:t>
            </a:r>
            <a:r>
              <a:rPr lang="tr-TR" sz="2400" b="1" dirty="0" smtClean="0">
                <a:solidFill>
                  <a:srgbClr val="0070C0"/>
                </a:solidFill>
              </a:rPr>
              <a:t>1</a:t>
            </a:r>
            <a:r>
              <a:rPr lang="tr-TR" dirty="0" smtClean="0"/>
              <a:t> adet kredili veya kredisiz </a:t>
            </a:r>
            <a:r>
              <a:rPr lang="tr-TR" b="1" dirty="0" smtClean="0">
                <a:solidFill>
                  <a:srgbClr val="7030A0"/>
                </a:solidFill>
              </a:rPr>
              <a:t>bilimsel araştırma teknikleri ve yayın etiğini içeren </a:t>
            </a:r>
            <a:r>
              <a:rPr lang="tr-TR" dirty="0" smtClean="0"/>
              <a:t>derslerden oluşur.</a:t>
            </a:r>
            <a:endParaRPr lang="tr-TR" dirty="0" smtClean="0">
              <a:solidFill>
                <a:srgbClr val="0070C0"/>
              </a:solidFill>
            </a:endParaRPr>
          </a:p>
          <a:p>
            <a:pPr algn="just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Kredi = T</a:t>
            </a:r>
            <a:r>
              <a:rPr lang="tr-TR" dirty="0" smtClean="0">
                <a:solidFill>
                  <a:srgbClr val="0070C0"/>
                </a:solidFill>
              </a:rPr>
              <a:t>+(U/2) </a:t>
            </a:r>
            <a:r>
              <a:rPr lang="tr-TR" dirty="0" smtClean="0">
                <a:solidFill>
                  <a:srgbClr val="0070C0"/>
                </a:solidFill>
              </a:rPr>
              <a:t>(Transkript </a:t>
            </a:r>
            <a:r>
              <a:rPr lang="tr-TR" dirty="0" smtClean="0">
                <a:solidFill>
                  <a:srgbClr val="0070C0"/>
                </a:solidFill>
              </a:rPr>
              <a:t>Kontrol)</a:t>
            </a:r>
            <a:endParaRPr lang="tr-TR" dirty="0" smtClean="0">
              <a:solidFill>
                <a:srgbClr val="0070C0"/>
              </a:solidFill>
            </a:endParaRPr>
          </a:p>
          <a:p>
            <a:pPr algn="just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</a:t>
            </a:r>
            <a:r>
              <a:rPr lang="tr-TR" b="1" dirty="0" smtClean="0">
                <a:solidFill>
                  <a:srgbClr val="00B050"/>
                </a:solidFill>
              </a:rPr>
              <a:t>SEMİNER</a:t>
            </a:r>
            <a:r>
              <a:rPr lang="tr-TR" dirty="0" smtClean="0">
                <a:solidFill>
                  <a:srgbClr val="0070C0"/>
                </a:solidFill>
              </a:rPr>
              <a:t> (2 SAAT UYGULAMA, 1YY </a:t>
            </a:r>
            <a:r>
              <a:rPr lang="tr-TR" dirty="0" smtClean="0">
                <a:solidFill>
                  <a:srgbClr val="0070C0"/>
                </a:solidFill>
              </a:rPr>
              <a:t>AÇILABİLİR)</a:t>
            </a:r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(4YY’da başarılması gereken derslere dahil)</a:t>
            </a:r>
          </a:p>
          <a:p>
            <a:pPr algn="just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</a:t>
            </a:r>
            <a:r>
              <a:rPr lang="tr-TR" dirty="0" err="1" smtClean="0">
                <a:solidFill>
                  <a:srgbClr val="0070C0"/>
                </a:solidFill>
              </a:rPr>
              <a:t>Max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sz="2400" b="1" dirty="0" smtClean="0">
                <a:solidFill>
                  <a:srgbClr val="0070C0"/>
                </a:solidFill>
              </a:rPr>
              <a:t>2</a:t>
            </a:r>
            <a:r>
              <a:rPr lang="tr-TR" dirty="0" smtClean="0">
                <a:solidFill>
                  <a:srgbClr val="0070C0"/>
                </a:solidFill>
              </a:rPr>
              <a:t> Lisans; </a:t>
            </a:r>
            <a:r>
              <a:rPr lang="tr-TR" dirty="0" err="1" smtClean="0">
                <a:solidFill>
                  <a:srgbClr val="0070C0"/>
                </a:solidFill>
              </a:rPr>
              <a:t>Max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sz="2400" b="1" dirty="0" smtClean="0">
                <a:solidFill>
                  <a:srgbClr val="7030A0"/>
                </a:solidFill>
              </a:rPr>
              <a:t>2</a:t>
            </a:r>
            <a:r>
              <a:rPr lang="tr-TR" dirty="0" smtClean="0">
                <a:solidFill>
                  <a:srgbClr val="0070C0"/>
                </a:solidFill>
              </a:rPr>
              <a:t> Diğer Üniversite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360040" cy="3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Yüksek Lisans Yapmak | Bilgicik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500" y="5372100"/>
            <a:ext cx="2095500" cy="1485900"/>
          </a:xfrm>
          <a:prstGeom prst="rect">
            <a:avLst/>
          </a:prstGeom>
          <a:noFill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229200"/>
            <a:ext cx="360040" cy="3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mhuriyet.edu.tr/50yilkurumsa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27" y="332776"/>
            <a:ext cx="1380269" cy="10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563" t="27833" r="20088" b="29070"/>
          <a:stretch>
            <a:fillRect/>
          </a:stretch>
        </p:blipFill>
        <p:spPr bwMode="auto">
          <a:xfrm>
            <a:off x="7524328" y="188640"/>
            <a:ext cx="12075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979712" y="5486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SİVAS CUMHURİYET ÜNİVERSİTESİ</a:t>
            </a:r>
          </a:p>
          <a:p>
            <a:pPr algn="ctr"/>
            <a:r>
              <a:rPr lang="tr-TR" b="1" dirty="0" smtClean="0"/>
              <a:t>FEN BİLİMLERİ ENSTİTÜSÜ</a:t>
            </a:r>
            <a:endParaRPr lang="tr-TR" b="1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467544" y="155679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827584" y="1916832"/>
            <a:ext cx="74168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sz="2400" b="1" u="sng" dirty="0" smtClean="0">
                <a:solidFill>
                  <a:srgbClr val="FF0000"/>
                </a:solidFill>
              </a:rPr>
              <a:t>TEZSİZ YÜKSEK LİSANS PROGRAMI</a:t>
            </a:r>
            <a:r>
              <a:rPr lang="tr-TR" sz="2400" dirty="0" smtClean="0"/>
              <a:t>, </a:t>
            </a:r>
          </a:p>
          <a:p>
            <a:pPr algn="just">
              <a:buFont typeface="Arial" charset="0"/>
              <a:buChar char="•"/>
            </a:pPr>
            <a:endParaRPr lang="tr-TR" dirty="0" smtClean="0"/>
          </a:p>
          <a:p>
            <a:pPr algn="just"/>
            <a:r>
              <a:rPr lang="tr-TR" dirty="0" smtClean="0"/>
              <a:t>* Tezsiz yüksek lisans programı toplam </a:t>
            </a:r>
            <a:r>
              <a:rPr lang="tr-TR" sz="2400" b="1" dirty="0" smtClean="0">
                <a:solidFill>
                  <a:srgbClr val="0070C0"/>
                </a:solidFill>
              </a:rPr>
              <a:t>30</a:t>
            </a:r>
            <a:r>
              <a:rPr lang="tr-TR" dirty="0" smtClean="0"/>
              <a:t> krediden ve 60 </a:t>
            </a:r>
            <a:r>
              <a:rPr lang="tr-TR" dirty="0" err="1" smtClean="0"/>
              <a:t>AKTS’den</a:t>
            </a:r>
            <a:r>
              <a:rPr lang="tr-TR" dirty="0" smtClean="0"/>
              <a:t> az olmamak kaydıyla en az </a:t>
            </a:r>
            <a:r>
              <a:rPr lang="tr-TR" sz="2400" b="1" dirty="0" smtClean="0">
                <a:solidFill>
                  <a:srgbClr val="0070C0"/>
                </a:solidFill>
              </a:rPr>
              <a:t>10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00B050"/>
                </a:solidFill>
              </a:rPr>
              <a:t>ders</a:t>
            </a:r>
            <a:r>
              <a:rPr lang="tr-TR" dirty="0" smtClean="0"/>
              <a:t> ile </a:t>
            </a:r>
            <a:r>
              <a:rPr lang="tr-TR" b="1" dirty="0" smtClean="0">
                <a:solidFill>
                  <a:srgbClr val="7030A0"/>
                </a:solidFill>
              </a:rPr>
              <a:t>dönem projesi </a:t>
            </a:r>
            <a:r>
              <a:rPr lang="tr-TR" dirty="0" smtClean="0"/>
              <a:t>dersinden oluşur. </a:t>
            </a:r>
          </a:p>
          <a:p>
            <a:pPr algn="just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İSG (Dersler 2Kredi &gt;&gt;&gt; 15 Ders) </a:t>
            </a: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TDG (Dersler 3 Kredi &gt;&gt;&gt; 10 Ders)</a:t>
            </a:r>
          </a:p>
          <a:p>
            <a:pPr algn="just"/>
            <a:endParaRPr lang="tr-TR" dirty="0" smtClean="0">
              <a:solidFill>
                <a:srgbClr val="0070C0"/>
              </a:solidFill>
            </a:endParaRPr>
          </a:p>
          <a:p>
            <a:pPr algn="just"/>
            <a:r>
              <a:rPr lang="tr-TR" dirty="0" smtClean="0">
                <a:solidFill>
                  <a:srgbClr val="0070C0"/>
                </a:solidFill>
              </a:rPr>
              <a:t>* </a:t>
            </a:r>
            <a:r>
              <a:rPr lang="tr-TR" dirty="0" err="1" smtClean="0">
                <a:solidFill>
                  <a:srgbClr val="0070C0"/>
                </a:solidFill>
              </a:rPr>
              <a:t>Max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sz="2400" b="1" dirty="0" smtClean="0">
                <a:solidFill>
                  <a:srgbClr val="7030A0"/>
                </a:solidFill>
              </a:rPr>
              <a:t>3</a:t>
            </a:r>
            <a:r>
              <a:rPr lang="tr-TR" dirty="0" smtClean="0">
                <a:solidFill>
                  <a:srgbClr val="0070C0"/>
                </a:solidFill>
              </a:rPr>
              <a:t> tanesi Lisans dersi olabilir.</a:t>
            </a:r>
          </a:p>
        </p:txBody>
      </p:sp>
      <p:pic>
        <p:nvPicPr>
          <p:cNvPr id="2" name="Picture 2" descr="İŞ SAĞLIĞI VE GÜVENLİĞİ NEDİR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495675" cy="1304926"/>
          </a:xfrm>
          <a:prstGeom prst="rect">
            <a:avLst/>
          </a:prstGeom>
          <a:noFill/>
        </p:spPr>
      </p:pic>
      <p:pic>
        <p:nvPicPr>
          <p:cNvPr id="1028" name="Picture 4" descr="Taşınmaz Değerleme Sistemi Hakkında Bilmeniz Gerekenler - Bilge Gayrimenkul  Değerleme A.Ş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229200"/>
            <a:ext cx="2339752" cy="1428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7036415</TotalTime>
  <Words>1575</Words>
  <Application>Microsoft Office PowerPoint</Application>
  <PresentationFormat>Ekran Gösterisi (4:3)</PresentationFormat>
  <Paragraphs>285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xxx</cp:lastModifiedBy>
  <cp:revision>72</cp:revision>
  <dcterms:modified xsi:type="dcterms:W3CDTF">2024-05-28T08:48:10Z</dcterms:modified>
</cp:coreProperties>
</file>